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 autoAdjust="0"/>
    <p:restoredTop sz="94660"/>
  </p:normalViewPr>
  <p:slideViewPr>
    <p:cSldViewPr>
      <p:cViewPr varScale="1">
        <p:scale>
          <a:sx n="69" d="100"/>
          <a:sy n="69" d="100"/>
        </p:scale>
        <p:origin x="-7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7A4A9B-7A6D-49C2-B1D3-FFE706810A2F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179C1D-695A-4541-91BB-5A555FB44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Transport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Ragsdale</a:t>
            </a:r>
          </a:p>
          <a:p>
            <a:r>
              <a:rPr lang="en-US" dirty="0" smtClean="0"/>
              <a:t>Bio SL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other muscle in your body is controlled by electrical stimulation</a:t>
            </a:r>
          </a:p>
          <a:p>
            <a:r>
              <a:rPr lang="en-US" dirty="0" smtClean="0"/>
              <a:t>The heart is controlled by </a:t>
            </a:r>
            <a:r>
              <a:rPr lang="en-US" b="1" u="sng" dirty="0" err="1" smtClean="0"/>
              <a:t>myogenic</a:t>
            </a:r>
            <a:r>
              <a:rPr lang="en-US" dirty="0" smtClean="0"/>
              <a:t> contraction.</a:t>
            </a:r>
          </a:p>
          <a:p>
            <a:pPr lvl="1"/>
            <a:r>
              <a:rPr lang="en-US" dirty="0" smtClean="0"/>
              <a:t>It can contract on its own, without being stimulated by a nerve.</a:t>
            </a:r>
          </a:p>
          <a:p>
            <a:pPr lvl="1"/>
            <a:r>
              <a:rPr lang="en-US" dirty="0" smtClean="0"/>
              <a:t>The heart generates its own impulse to contract.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heart “beat?”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Sinoatrial</a:t>
            </a:r>
            <a:r>
              <a:rPr lang="en-US" dirty="0" smtClean="0"/>
              <a:t> (SA) node “Pacemaker of the heart”</a:t>
            </a:r>
          </a:p>
          <a:p>
            <a:pPr lvl="1"/>
            <a:r>
              <a:rPr lang="en-US" dirty="0" smtClean="0"/>
              <a:t>Where the electrical impulse begins</a:t>
            </a:r>
          </a:p>
          <a:p>
            <a:pPr lvl="1"/>
            <a:r>
              <a:rPr lang="en-US" dirty="0" smtClean="0"/>
              <a:t>What controls the pace of the heartbeat</a:t>
            </a:r>
          </a:p>
          <a:p>
            <a:pPr lvl="1"/>
            <a:r>
              <a:rPr lang="en-US" dirty="0" smtClean="0"/>
              <a:t>Causes Atria to contract</a:t>
            </a:r>
          </a:p>
          <a:p>
            <a:pPr lvl="1"/>
            <a:r>
              <a:rPr lang="en-US" dirty="0" smtClean="0"/>
              <a:t>Can be effected by electrical signals and hormones</a:t>
            </a:r>
          </a:p>
          <a:p>
            <a:r>
              <a:rPr lang="en-US" dirty="0" smtClean="0"/>
              <a:t>Signal travels down to the </a:t>
            </a:r>
            <a:r>
              <a:rPr lang="en-US" dirty="0" err="1" smtClean="0"/>
              <a:t>atrioventricular</a:t>
            </a:r>
            <a:r>
              <a:rPr lang="en-US" dirty="0" smtClean="0"/>
              <a:t> (AV) node and then divides to into the </a:t>
            </a:r>
            <a:r>
              <a:rPr lang="en-US" dirty="0" err="1" smtClean="0"/>
              <a:t>atrioventricular</a:t>
            </a:r>
            <a:r>
              <a:rPr lang="en-US" dirty="0" smtClean="0"/>
              <a:t> bundle which then divides into the Purkinje fibers</a:t>
            </a:r>
          </a:p>
          <a:p>
            <a:pPr lvl="1"/>
            <a:r>
              <a:rPr lang="en-US" dirty="0" smtClean="0"/>
              <a:t>Causes Ventricles to contract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Stimulation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icture of the electrical system of the he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543800" cy="4919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105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Two major nerves that control rate of the </a:t>
            </a:r>
            <a:r>
              <a:rPr lang="en-US" dirty="0" smtClean="0"/>
              <a:t>heartbeat</a:t>
            </a:r>
          </a:p>
          <a:p>
            <a:r>
              <a:rPr lang="en-US" dirty="0" smtClean="0"/>
              <a:t>Controlled by the Medulla of the Central Nervous System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Decelerator nerve (parasympathetic)</a:t>
            </a:r>
          </a:p>
          <a:p>
            <a:pPr marL="1088136" lvl="2" indent="-457200"/>
            <a:r>
              <a:rPr lang="en-US" dirty="0" smtClean="0"/>
              <a:t>Slows down rate of depolarization at the SAN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Accelerator nerve (sympathetic)</a:t>
            </a:r>
          </a:p>
          <a:p>
            <a:pPr marL="1088136" lvl="2" indent="-457200"/>
            <a:r>
              <a:rPr lang="en-US" dirty="0" smtClean="0"/>
              <a:t>Speeds up rate of depolarization at the SAN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effects </a:t>
            </a:r>
            <a:r>
              <a:rPr lang="en-US" dirty="0" err="1" smtClean="0"/>
              <a:t>myogenic</a:t>
            </a:r>
            <a:r>
              <a:rPr lang="en-US" dirty="0" smtClean="0"/>
              <a:t> contraction rates</a:t>
            </a:r>
            <a:endParaRPr lang="en-US" dirty="0"/>
          </a:p>
        </p:txBody>
      </p:sp>
      <p:pic>
        <p:nvPicPr>
          <p:cNvPr id="25602" name="Picture 2" descr="medulla heart 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066800"/>
            <a:ext cx="3585387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029200" cy="4525963"/>
          </a:xfrm>
        </p:spPr>
        <p:txBody>
          <a:bodyPr/>
          <a:lstStyle/>
          <a:p>
            <a:r>
              <a:rPr lang="en-US" dirty="0" smtClean="0"/>
              <a:t>Adrenalin (Epinephrine) is a hormone produced in the adrenal glands and carried in your bloodstream to the heart</a:t>
            </a:r>
          </a:p>
          <a:p>
            <a:r>
              <a:rPr lang="en-US" dirty="0" smtClean="0"/>
              <a:t>Tells the pacemaker to speed up</a:t>
            </a:r>
          </a:p>
          <a:p>
            <a:r>
              <a:rPr lang="en-US" dirty="0" smtClean="0"/>
              <a:t>“Fight of flight” mechanism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effects </a:t>
            </a:r>
            <a:r>
              <a:rPr lang="en-US" dirty="0" err="1" smtClean="0"/>
              <a:t>myogenic</a:t>
            </a:r>
            <a:r>
              <a:rPr lang="en-US" dirty="0" smtClean="0"/>
              <a:t> contraction rates</a:t>
            </a:r>
            <a:endParaRPr lang="en-US" dirty="0"/>
          </a:p>
        </p:txBody>
      </p:sp>
      <p:pic>
        <p:nvPicPr>
          <p:cNvPr id="26628" name="Picture 4" descr="http://www.nichd.nih.gov/health/topics/images/adrenal_g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133600"/>
            <a:ext cx="3571875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876800" cy="4525963"/>
          </a:xfrm>
        </p:spPr>
        <p:txBody>
          <a:bodyPr/>
          <a:lstStyle/>
          <a:p>
            <a:r>
              <a:rPr lang="en-US" dirty="0" smtClean="0"/>
              <a:t>Arteries</a:t>
            </a:r>
          </a:p>
          <a:p>
            <a:pPr lvl="1"/>
            <a:r>
              <a:rPr lang="en-US" dirty="0" smtClean="0"/>
              <a:t>Muscular walls and outer layer of collagen for support</a:t>
            </a:r>
          </a:p>
          <a:p>
            <a:pPr lvl="1"/>
            <a:r>
              <a:rPr lang="en-US" dirty="0" smtClean="0"/>
              <a:t>Arteries are under high pressure so need help resisting expansion</a:t>
            </a:r>
          </a:p>
          <a:p>
            <a:pPr lvl="1"/>
            <a:r>
              <a:rPr lang="en-US" dirty="0" smtClean="0"/>
              <a:t>Muscle contracts, aiding in maintaining pressure</a:t>
            </a:r>
          </a:p>
          <a:p>
            <a:r>
              <a:rPr lang="en-US" dirty="0" smtClean="0"/>
              <a:t>Veins</a:t>
            </a:r>
          </a:p>
          <a:p>
            <a:pPr lvl="1"/>
            <a:r>
              <a:rPr lang="en-US" dirty="0" smtClean="0"/>
              <a:t>Wider lumen – reduces any resistance to </a:t>
            </a:r>
            <a:r>
              <a:rPr lang="en-US" dirty="0" err="1" smtClean="0"/>
              <a:t>bloodflow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Arteries </a:t>
            </a:r>
            <a:r>
              <a:rPr lang="en-US" dirty="0" err="1" smtClean="0"/>
              <a:t>vs</a:t>
            </a:r>
            <a:r>
              <a:rPr lang="en-US" dirty="0" smtClean="0"/>
              <a:t> Veins</a:t>
            </a:r>
            <a:endParaRPr lang="en-US" dirty="0"/>
          </a:p>
        </p:txBody>
      </p:sp>
      <p:pic>
        <p:nvPicPr>
          <p:cNvPr id="1026" name="Picture 2" descr="http://www.healthhype.com/wp-content/uploads/artery_v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19250"/>
            <a:ext cx="3333750" cy="523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800600" cy="4525963"/>
          </a:xfrm>
        </p:spPr>
        <p:txBody>
          <a:bodyPr/>
          <a:lstStyle/>
          <a:p>
            <a:r>
              <a:rPr lang="en-US" dirty="0" smtClean="0"/>
              <a:t>Single layer of epithelium</a:t>
            </a:r>
          </a:p>
          <a:p>
            <a:r>
              <a:rPr lang="en-US" dirty="0" smtClean="0"/>
              <a:t>Site of blood and gas exchange with tissue and cells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Capellaries</a:t>
            </a:r>
            <a:endParaRPr lang="en-US" dirty="0"/>
          </a:p>
        </p:txBody>
      </p:sp>
      <p:pic>
        <p:nvPicPr>
          <p:cNvPr id="28674" name="Picture 2" descr="blood networ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33400"/>
            <a:ext cx="2571750" cy="2933701"/>
          </a:xfrm>
          <a:prstGeom prst="rect">
            <a:avLst/>
          </a:prstGeom>
          <a:noFill/>
        </p:spPr>
      </p:pic>
      <p:pic>
        <p:nvPicPr>
          <p:cNvPr id="28676" name="Picture 4" descr="http://www.rci.rutgers.edu/~uzwiak/AnatPhys/Blood_Vessels_files/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600450"/>
            <a:ext cx="43434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698" name="Picture 2" descr="http://www.joelertola.com/grfx/cap/cap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6693"/>
            <a:ext cx="7543800" cy="6721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5181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Composed of three major parts</a:t>
            </a:r>
          </a:p>
          <a:p>
            <a:pPr lvl="1"/>
            <a:r>
              <a:rPr lang="en-US" dirty="0" smtClean="0"/>
              <a:t>Plasma (55%)</a:t>
            </a:r>
          </a:p>
          <a:p>
            <a:pPr lvl="2"/>
            <a:r>
              <a:rPr lang="en-US" dirty="0" smtClean="0"/>
              <a:t>Primarily water</a:t>
            </a:r>
          </a:p>
          <a:p>
            <a:pPr lvl="2"/>
            <a:r>
              <a:rPr lang="en-US" dirty="0" smtClean="0"/>
              <a:t>Protein</a:t>
            </a:r>
          </a:p>
          <a:p>
            <a:pPr lvl="2"/>
            <a:r>
              <a:rPr lang="en-US" dirty="0" smtClean="0"/>
              <a:t>Other nutrients</a:t>
            </a:r>
          </a:p>
          <a:p>
            <a:pPr lvl="1"/>
            <a:r>
              <a:rPr lang="en-US" dirty="0" smtClean="0"/>
              <a:t>Buffy Coat </a:t>
            </a:r>
          </a:p>
          <a:p>
            <a:pPr lvl="2"/>
            <a:r>
              <a:rPr lang="en-US" dirty="0" smtClean="0"/>
              <a:t>White blood cells – Leucocytes</a:t>
            </a:r>
          </a:p>
          <a:p>
            <a:pPr lvl="2"/>
            <a:r>
              <a:rPr lang="en-US" dirty="0" smtClean="0"/>
              <a:t>Platelets</a:t>
            </a:r>
          </a:p>
          <a:p>
            <a:pPr lvl="1"/>
            <a:r>
              <a:rPr lang="en-US" dirty="0" smtClean="0"/>
              <a:t>Red blood cells - Erythrocytes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exactly is blood, anyway?</a:t>
            </a:r>
            <a:endParaRPr lang="en-US" dirty="0"/>
          </a:p>
        </p:txBody>
      </p:sp>
      <p:pic>
        <p:nvPicPr>
          <p:cNvPr id="30724" name="Picture 4" descr="http://updates.clltopics.org/wp-content/uploads/2009/10/CBC-blood-compositio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295399"/>
            <a:ext cx="3461600" cy="5308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r>
              <a:rPr lang="en-US" dirty="0" smtClean="0"/>
              <a:t>Red blood cells (Erythrocytes) – carry oxygen, transport of CO</a:t>
            </a:r>
            <a:r>
              <a:rPr lang="en-US" dirty="0" smtClean="0">
                <a:latin typeface="Calibri"/>
              </a:rPr>
              <a:t>₂</a:t>
            </a:r>
          </a:p>
          <a:p>
            <a:r>
              <a:rPr lang="en-US" dirty="0" smtClean="0">
                <a:latin typeface="Calibri"/>
              </a:rPr>
              <a:t>White Blood Cells (Leukocytes)</a:t>
            </a:r>
          </a:p>
          <a:p>
            <a:pPr lvl="1"/>
            <a:r>
              <a:rPr lang="en-US" dirty="0" smtClean="0">
                <a:latin typeface="Calibri"/>
              </a:rPr>
              <a:t>Phagocytes – “Eat” bacteria</a:t>
            </a:r>
          </a:p>
          <a:p>
            <a:pPr lvl="1"/>
            <a:r>
              <a:rPr lang="en-US" dirty="0" smtClean="0">
                <a:latin typeface="Calibri"/>
              </a:rPr>
              <a:t>Lymphocytes – involved fighting defense against disease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</a:t>
            </a:r>
            <a:r>
              <a:rPr lang="en-US" dirty="0" err="1" smtClean="0"/>
              <a:t>vs</a:t>
            </a:r>
            <a:r>
              <a:rPr lang="en-US" dirty="0" smtClean="0"/>
              <a:t> White Blood Cells</a:t>
            </a:r>
            <a:endParaRPr lang="en-US" dirty="0"/>
          </a:p>
        </p:txBody>
      </p:sp>
      <p:pic>
        <p:nvPicPr>
          <p:cNvPr id="31746" name="Picture 2" descr="Blood ce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5350" y="1447800"/>
            <a:ext cx="443865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upload.wikimedia.org/wikipedia/commons/e/e5/Diagram_of_the_human_heart_(cropped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upload.wikimedia.org/wikipedia/commons/e/e5/Diagram_of_the_human_heart_(cropped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://upload.wikimedia.org/wikipedia/commons/e/e5/Diagram_of_the_human_heart_(cropped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http://upload.wikimedia.org/wikipedia/commons/e/e5/Diagram_of_the_human_heart_(cropped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File:Diagram of the human heart (cropped)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"/>
            <a:ext cx="62484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Plasma is mainly made up of water</a:t>
            </a:r>
          </a:p>
          <a:p>
            <a:r>
              <a:rPr lang="en-US" dirty="0" smtClean="0"/>
              <a:t>Transports water soluble compounds throughout the body</a:t>
            </a:r>
          </a:p>
          <a:p>
            <a:pPr lvl="1"/>
            <a:r>
              <a:rPr lang="en-US" dirty="0" smtClean="0"/>
              <a:t>Nutrients</a:t>
            </a:r>
          </a:p>
          <a:p>
            <a:pPr lvl="1"/>
            <a:r>
              <a:rPr lang="en-US" dirty="0" smtClean="0"/>
              <a:t>Oxygen (rely on RBC’s)</a:t>
            </a:r>
          </a:p>
          <a:p>
            <a:pPr lvl="1"/>
            <a:r>
              <a:rPr lang="en-US" dirty="0" smtClean="0"/>
              <a:t>Carbon Dioxide (rely on RBC’s)</a:t>
            </a:r>
          </a:p>
          <a:p>
            <a:pPr lvl="1"/>
            <a:r>
              <a:rPr lang="en-US" dirty="0" smtClean="0"/>
              <a:t>Hormones</a:t>
            </a:r>
          </a:p>
          <a:p>
            <a:pPr lvl="1"/>
            <a:r>
              <a:rPr lang="en-US" dirty="0" smtClean="0"/>
              <a:t>Antibodies</a:t>
            </a:r>
          </a:p>
          <a:p>
            <a:pPr lvl="1"/>
            <a:r>
              <a:rPr lang="en-US" dirty="0" smtClean="0"/>
              <a:t>Urea (Waste)</a:t>
            </a:r>
          </a:p>
          <a:p>
            <a:pPr lvl="1"/>
            <a:r>
              <a:rPr lang="en-US" dirty="0" smtClean="0"/>
              <a:t>Heat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Plasma’s Big Job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Unoxygenated</a:t>
            </a:r>
            <a:r>
              <a:rPr lang="en-US" dirty="0" smtClean="0"/>
              <a:t> blood is carried from the tissues of the body to the heart, filling the right atrium</a:t>
            </a:r>
          </a:p>
          <a:p>
            <a:r>
              <a:rPr lang="en-US" dirty="0" smtClean="0"/>
              <a:t>Superior Vena Cava vein bring blood from upper body while the Inferior Vena Cava is from the lower body</a:t>
            </a:r>
          </a:p>
          <a:p>
            <a:r>
              <a:rPr lang="en-US" dirty="0" smtClean="0"/>
              <a:t>Blood goes through the </a:t>
            </a:r>
            <a:r>
              <a:rPr lang="en-US" dirty="0" err="1" smtClean="0"/>
              <a:t>atrio</a:t>
            </a:r>
            <a:r>
              <a:rPr lang="en-US" dirty="0" smtClean="0"/>
              <a:t>-ventricular valve into the right ventricle</a:t>
            </a:r>
          </a:p>
          <a:p>
            <a:r>
              <a:rPr lang="en-US" dirty="0" smtClean="0"/>
              <a:t>It passes through the semi-lunar valve and is then pumped into the pulmonary artery and taken to the lungs where it is oxygenated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 of Blood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now oxygenated blood is returned to the heart via the pulmonary vein where it passes back through the </a:t>
            </a:r>
            <a:r>
              <a:rPr lang="en-US" dirty="0" err="1" smtClean="0"/>
              <a:t>semilunar</a:t>
            </a:r>
            <a:r>
              <a:rPr lang="en-US" dirty="0" smtClean="0"/>
              <a:t> valve and collects in the left atria</a:t>
            </a:r>
          </a:p>
          <a:p>
            <a:r>
              <a:rPr lang="en-US" dirty="0" smtClean="0"/>
              <a:t>The blood moves into the left ventricle after passing through the </a:t>
            </a:r>
            <a:r>
              <a:rPr lang="en-US" dirty="0" err="1" smtClean="0"/>
              <a:t>atrio</a:t>
            </a:r>
            <a:r>
              <a:rPr lang="en-US" dirty="0" smtClean="0"/>
              <a:t>-ventricular valve before entering the aorta where it is distributed throughout the body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Blood is always under low pressure in the veins, high pressure in the arteries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 of Blood (continued)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Two major types:</a:t>
            </a:r>
          </a:p>
          <a:p>
            <a:r>
              <a:rPr lang="en-US" u="sng" dirty="0" err="1" smtClean="0"/>
              <a:t>Atrio</a:t>
            </a:r>
            <a:r>
              <a:rPr lang="en-US" u="sng" dirty="0" smtClean="0"/>
              <a:t>-ventricular valves: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Open to let blood flow from the atrium to the ventricles</a:t>
            </a:r>
          </a:p>
          <a:p>
            <a:pPr lvl="1"/>
            <a:r>
              <a:rPr lang="en-US" u="sng" dirty="0" smtClean="0"/>
              <a:t>Major job </a:t>
            </a:r>
            <a:r>
              <a:rPr lang="en-US" dirty="0" smtClean="0"/>
              <a:t>– prevents backflow of blood back into the atria</a:t>
            </a:r>
          </a:p>
          <a:p>
            <a:pPr lvl="1"/>
            <a:r>
              <a:rPr lang="en-US" dirty="0" smtClean="0"/>
              <a:t>Left AV valve is known as the bicuspid valve</a:t>
            </a:r>
          </a:p>
          <a:p>
            <a:pPr lvl="1"/>
            <a:r>
              <a:rPr lang="en-US" dirty="0" smtClean="0"/>
              <a:t>Right AV valve is known as the tricuspid valve</a:t>
            </a:r>
          </a:p>
          <a:p>
            <a:r>
              <a:rPr lang="en-US" u="sng" dirty="0" smtClean="0"/>
              <a:t>Semi-lunar valves:</a:t>
            </a:r>
          </a:p>
          <a:p>
            <a:pPr lvl="1"/>
            <a:r>
              <a:rPr lang="en-US" dirty="0" smtClean="0"/>
              <a:t>Opens, allowing high pressure blood to pulse into the arteries</a:t>
            </a:r>
          </a:p>
          <a:p>
            <a:pPr lvl="1"/>
            <a:r>
              <a:rPr lang="en-US" u="sng" dirty="0" smtClean="0"/>
              <a:t>Major Job: </a:t>
            </a:r>
            <a:r>
              <a:rPr lang="en-US" dirty="0" smtClean="0"/>
              <a:t>Maintain a one way flow of blood, preventing backflow into the ventricles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valves in the heart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 valves work?</a:t>
            </a:r>
            <a:endParaRPr lang="en-US" dirty="0"/>
          </a:p>
        </p:txBody>
      </p:sp>
      <p:pic>
        <p:nvPicPr>
          <p:cNvPr id="27650" name="Picture 2" descr="opn heart val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4531329" cy="2209800"/>
          </a:xfrm>
          <a:prstGeom prst="rect">
            <a:avLst/>
          </a:prstGeom>
          <a:noFill/>
        </p:spPr>
      </p:pic>
      <p:pic>
        <p:nvPicPr>
          <p:cNvPr id="27652" name="Picture 4" descr="cus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733800"/>
            <a:ext cx="4572000" cy="2421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91000" cy="4525963"/>
          </a:xfrm>
        </p:spPr>
        <p:txBody>
          <a:bodyPr/>
          <a:lstStyle/>
          <a:p>
            <a:r>
              <a:rPr lang="en-US" dirty="0" smtClean="0"/>
              <a:t>Arteries surrounding the actual heart muscle that branch off from the aorta</a:t>
            </a:r>
          </a:p>
          <a:p>
            <a:r>
              <a:rPr lang="en-US" dirty="0" smtClean="0"/>
              <a:t>Supply the heart muscle with fresh blood which brings oxygen, nutrients and other necessary materials for life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Coronary Arteries</a:t>
            </a:r>
            <a:endParaRPr lang="en-US" dirty="0"/>
          </a:p>
        </p:txBody>
      </p:sp>
      <p:pic>
        <p:nvPicPr>
          <p:cNvPr id="31746" name="Picture 2" descr="http://www.heartpoint.com/images/copyright/coronarysmal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5433" y="1752600"/>
            <a:ext cx="4438567" cy="359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Systole – When the heart is contracting</a:t>
            </a:r>
          </a:p>
          <a:p>
            <a:pPr lvl="1"/>
            <a:r>
              <a:rPr lang="en-US" dirty="0" smtClean="0"/>
              <a:t>Blood is pumping (squeezed) from one chamber to the next</a:t>
            </a:r>
          </a:p>
          <a:p>
            <a:pPr lvl="1"/>
            <a:r>
              <a:rPr lang="en-US" dirty="0" smtClean="0"/>
              <a:t>Movement from high to low pressure</a:t>
            </a:r>
          </a:p>
          <a:p>
            <a:pPr lvl="1"/>
            <a:r>
              <a:rPr lang="en-US" dirty="0" smtClean="0"/>
              <a:t>AV valves are closed</a:t>
            </a:r>
          </a:p>
          <a:p>
            <a:pPr lvl="1"/>
            <a:r>
              <a:rPr lang="en-US" dirty="0" err="1" smtClean="0"/>
              <a:t>Semilunar</a:t>
            </a:r>
            <a:r>
              <a:rPr lang="en-US" dirty="0" smtClean="0"/>
              <a:t> valves are opened</a:t>
            </a:r>
          </a:p>
          <a:p>
            <a:r>
              <a:rPr lang="en-US" dirty="0" smtClean="0"/>
              <a:t>Diastole – When the heart is relaxed</a:t>
            </a:r>
          </a:p>
          <a:p>
            <a:pPr lvl="1"/>
            <a:r>
              <a:rPr lang="en-US" dirty="0" smtClean="0"/>
              <a:t>Blood is flowing into the ventricles</a:t>
            </a:r>
          </a:p>
          <a:p>
            <a:pPr lvl="1"/>
            <a:r>
              <a:rPr lang="en-US" dirty="0" err="1" smtClean="0"/>
              <a:t>Semilunar</a:t>
            </a:r>
            <a:r>
              <a:rPr lang="en-US" dirty="0" smtClean="0"/>
              <a:t> valves are closed</a:t>
            </a:r>
          </a:p>
          <a:p>
            <a:pPr lvl="1"/>
            <a:r>
              <a:rPr lang="en-US" dirty="0" smtClean="0"/>
              <a:t>AV valves are opened</a:t>
            </a:r>
          </a:p>
          <a:p>
            <a:pPr lvl="1"/>
            <a:r>
              <a:rPr lang="en-US" dirty="0" smtClean="0"/>
              <a:t>Low pressure movement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Cycle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48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 pressure</a:t>
                      </a:r>
                    </a:p>
                    <a:p>
                      <a:r>
                        <a:rPr lang="en-US" dirty="0" smtClean="0"/>
                        <a:t>(relaxed)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pressure</a:t>
                      </a:r>
                    </a:p>
                    <a:p>
                      <a:r>
                        <a:rPr lang="en-US" dirty="0" smtClean="0"/>
                        <a:t>(contraction)</a:t>
                      </a:r>
                      <a:endParaRPr lang="en-US" dirty="0"/>
                    </a:p>
                  </a:txBody>
                  <a:tcPr/>
                </a:tc>
              </a:tr>
              <a:tr h="469582">
                <a:tc>
                  <a:txBody>
                    <a:bodyPr/>
                    <a:lstStyle/>
                    <a:p>
                      <a:r>
                        <a:rPr lang="en-US" dirty="0" smtClean="0"/>
                        <a:t>A-V valves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Semilunar</a:t>
                      </a:r>
                      <a:r>
                        <a:rPr lang="en-US" dirty="0" smtClean="0"/>
                        <a:t> valves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A3171E"/>
      </a:dk2>
      <a:lt2>
        <a:srgbClr val="DEF5FA"/>
      </a:lt2>
      <a:accent1>
        <a:srgbClr val="A3171E"/>
      </a:accent1>
      <a:accent2>
        <a:srgbClr val="DA1F28"/>
      </a:accent2>
      <a:accent3>
        <a:srgbClr val="EB641B"/>
      </a:accent3>
      <a:accent4>
        <a:srgbClr val="A3171E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718</Words>
  <Application>Microsoft Office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The Transport System</vt:lpstr>
      <vt:lpstr>Slide 2</vt:lpstr>
      <vt:lpstr>Pathway of Blood</vt:lpstr>
      <vt:lpstr>Pathway of Blood (continued)</vt:lpstr>
      <vt:lpstr>Importance of valves in the heart</vt:lpstr>
      <vt:lpstr>How do the valves work?</vt:lpstr>
      <vt:lpstr>Coronary Arteries</vt:lpstr>
      <vt:lpstr>Cardiac Cycle</vt:lpstr>
      <vt:lpstr>Slide 9</vt:lpstr>
      <vt:lpstr>How does the heart “beat?”</vt:lpstr>
      <vt:lpstr>Heart Stimulation</vt:lpstr>
      <vt:lpstr>Slide 12</vt:lpstr>
      <vt:lpstr>What effects myogenic contraction rates</vt:lpstr>
      <vt:lpstr>What effects myogenic contraction rates</vt:lpstr>
      <vt:lpstr>Structure of Arteries vs Veins</vt:lpstr>
      <vt:lpstr>Capellaries</vt:lpstr>
      <vt:lpstr>Slide 17</vt:lpstr>
      <vt:lpstr>What exactly is blood, anyway?</vt:lpstr>
      <vt:lpstr>Red vs White Blood Cells</vt:lpstr>
      <vt:lpstr>Plasma’s Big Job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Transport System</dc:title>
  <dc:creator>Melinda</dc:creator>
  <cp:lastModifiedBy>Teacher</cp:lastModifiedBy>
  <cp:revision>10</cp:revision>
  <dcterms:created xsi:type="dcterms:W3CDTF">2012-01-08T19:32:24Z</dcterms:created>
  <dcterms:modified xsi:type="dcterms:W3CDTF">2012-01-10T16:16:31Z</dcterms:modified>
</cp:coreProperties>
</file>