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3" r:id="rId17"/>
    <p:sldId id="274" r:id="rId18"/>
    <p:sldId id="272" r:id="rId19"/>
    <p:sldId id="270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1321FE0-2F8E-412A-A29D-BAC2AC01C860}" type="datetimeFigureOut">
              <a:rPr lang="en-US" smtClean="0"/>
              <a:pPr/>
              <a:t>2/24/2012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708EC0E-07FC-4E55-851C-B1F87E078D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7EyhsOewnH4&amp;feature=related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Nerves, Hormones and Homeostasis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Biology SL</a:t>
            </a:r>
          </a:p>
          <a:p>
            <a:r>
              <a:rPr lang="en-US" dirty="0" smtClean="0"/>
              <a:t>Ms. Ragsdale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Nerve Impulses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Step I</a:t>
            </a:r>
          </a:p>
          <a:p>
            <a:r>
              <a:rPr lang="en-US" dirty="0" smtClean="0"/>
              <a:t>Sensory Neurons are located around the body – skin, eyes, nose, tongue – that collect stimuli from Receptors</a:t>
            </a:r>
          </a:p>
          <a:p>
            <a:r>
              <a:rPr lang="en-US" dirty="0" smtClean="0"/>
              <a:t>The stimuli are converted into energy in the form of a small impulse </a:t>
            </a:r>
          </a:p>
          <a:p>
            <a:r>
              <a:rPr lang="en-US" dirty="0" smtClean="0"/>
              <a:t>The impulse is sent from the sensory nerves to the CNS using sensory neurons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Nerve Impulses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Part II</a:t>
            </a:r>
          </a:p>
          <a:p>
            <a:r>
              <a:rPr lang="en-US" dirty="0" smtClean="0"/>
              <a:t>The sensory neurons bring the impulse (message) to the relay neurons inside the CNS (brain and spinal cord)</a:t>
            </a:r>
          </a:p>
          <a:p>
            <a:r>
              <a:rPr lang="en-US" dirty="0" smtClean="0"/>
              <a:t>The relay neurons move the message inside the brain and bring it to the correct spot</a:t>
            </a:r>
          </a:p>
          <a:p>
            <a:r>
              <a:rPr lang="en-US" dirty="0" smtClean="0"/>
              <a:t>The CNS now sends out an impulse (message) to the motor neurons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Nerve Impulses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motor neurons take the relayed message (impulse) to the effectors</a:t>
            </a:r>
          </a:p>
          <a:p>
            <a:r>
              <a:rPr lang="en-US" dirty="0" smtClean="0"/>
              <a:t>Effectors are often muscles</a:t>
            </a:r>
          </a:p>
          <a:p>
            <a:r>
              <a:rPr lang="en-US" dirty="0" smtClean="0"/>
              <a:t>Once the message is relayed, a response is produced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Cross section of the vertebrae in the spinal column</a:t>
            </a:r>
            <a:endParaRPr lang="en-US" dirty="0"/>
          </a:p>
        </p:txBody>
      </p:sp>
      <p:pic>
        <p:nvPicPr>
          <p:cNvPr id="1026" name="Picture 2" descr="http://click4biology.info/c4b/6/images/6.5/reflectar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971800"/>
            <a:ext cx="6477000" cy="35983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Nerve Impulse Pathway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://click4biology.info/c4b/6/images/6.5/reflex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799" y="1676400"/>
            <a:ext cx="8355535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4953000" cy="5181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Synapse – a junction between two neurons</a:t>
            </a:r>
          </a:p>
          <a:p>
            <a:r>
              <a:rPr lang="en-US" dirty="0" smtClean="0"/>
              <a:t>Synaptic cleft – the plasma membranes of the neurons are separated by this narrow fluid-filled gap</a:t>
            </a:r>
          </a:p>
          <a:p>
            <a:r>
              <a:rPr lang="en-US" dirty="0" smtClean="0"/>
              <a:t>Neurotransmitters – messages that are passed across the synapse in the form of chemicals</a:t>
            </a:r>
            <a:endParaRPr lang="en-US" dirty="0"/>
          </a:p>
        </p:txBody>
      </p:sp>
      <p:pic>
        <p:nvPicPr>
          <p:cNvPr id="3074" name="Picture 2" descr="http://www.infobarrel.com/media/image/5838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2710" y="1828800"/>
            <a:ext cx="3376015" cy="364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Synapses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333999"/>
          </a:xfrm>
        </p:spPr>
        <p:txBody>
          <a:bodyPr>
            <a:normAutofit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The nerve impulse reaches the axon terminal (end of the pre-synaptic neuron)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Depolarization of the pre-synaptic membrane causes voltage gated calcium channels to open.  Calcium ions diffuse into the pre-synaptic neuron.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Influx of calcium causes vesicles of the neurotransmitter to move to the pre-synaptic membrane and fuse with it, releasing the neurotransmitter into the synaptic cleft by </a:t>
            </a:r>
            <a:r>
              <a:rPr lang="en-US" dirty="0" err="1" smtClean="0"/>
              <a:t>exocytosis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Synapses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33222" indent="-514350">
              <a:buAutoNum type="arabicPeriod" startAt="4"/>
            </a:pPr>
            <a:r>
              <a:rPr lang="en-US" dirty="0" smtClean="0"/>
              <a:t>The neurotransmitter diffuses across the synaptic cleft and binds to the receptors in the post synaptic membrane.</a:t>
            </a:r>
          </a:p>
          <a:p>
            <a:pPr marL="633222" indent="-514350">
              <a:buAutoNum type="arabicPeriod" startAt="4"/>
            </a:pPr>
            <a:r>
              <a:rPr lang="en-US" dirty="0" smtClean="0"/>
              <a:t>The receptors are transmitter-gated ion channels which open when the neurotransmitter binds.  Sodium and other positively charged ions diffuse into the post-synaptic membrane.</a:t>
            </a:r>
          </a:p>
          <a:p>
            <a:pPr marL="633222" indent="-514350">
              <a:buAutoNum type="arabicPeriod" startAt="4"/>
            </a:pPr>
            <a:r>
              <a:rPr lang="en-US" dirty="0" smtClean="0"/>
              <a:t>Depolarization passes on down the post-synaptic neuron as an action potential.</a:t>
            </a:r>
          </a:p>
          <a:p>
            <a:pPr marL="633222" indent="-514350">
              <a:buAutoNum type="arabicPeriod" startAt="4"/>
            </a:pPr>
            <a:r>
              <a:rPr lang="en-US" dirty="0" smtClean="0"/>
              <a:t>Neurotransmitter in the synaptic cleft is rapidly broken down to prevent continuous synaptic transmission.  Calcium ions are pumped out of the pre-synaptic neuron into the synaptic cleft.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9144000" cy="2743200"/>
          </a:xfrm>
        </p:spPr>
        <p:txBody>
          <a:bodyPr>
            <a:normAutofit fontScale="77500" lnSpcReduction="2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Calcium ions diffuse in though channels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Neurotransmitter vesicles move to the membrane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Neurotransmitter diffuses across the synaptic cleft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Sodium Ions enter the post synaptic neuron and cause depolarization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Nerve impulse setting off along the post synaptic neuron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Calcium is pumped out and neurotransmitter is broken down.</a:t>
            </a:r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 smtClean="0"/>
          </a:p>
          <a:p>
            <a:pPr marL="633222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2050" name="Picture 2" descr="http://click4biology.info/c4b/6/images/6.5/synaps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610600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 Activity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3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Resting Potential - the negative charge registered when the nerve is at rest and not conducting a nerve impulse</a:t>
            </a:r>
          </a:p>
          <a:p>
            <a:r>
              <a:rPr lang="en-US" dirty="0" smtClean="0"/>
              <a:t>Action Potential - the positive electrochemical charge generated at the nerve impulse. </a:t>
            </a:r>
          </a:p>
          <a:p>
            <a:r>
              <a:rPr lang="en-US" dirty="0" smtClean="0"/>
              <a:t>Depolarization - a change from the negative resting potential to the positive action potential </a:t>
            </a:r>
          </a:p>
          <a:p>
            <a:pPr lvl="1"/>
            <a:r>
              <a:rPr lang="en-US" dirty="0" smtClean="0"/>
              <a:t>The potential across a membrane is reversed</a:t>
            </a:r>
          </a:p>
          <a:p>
            <a:r>
              <a:rPr lang="en-US" dirty="0" err="1" smtClean="0"/>
              <a:t>Repolarization</a:t>
            </a:r>
            <a:r>
              <a:rPr lang="en-US" dirty="0" smtClean="0"/>
              <a:t> - the change in the electrical potential from the positive action potential back to the negative resting potential</a:t>
            </a:r>
          </a:p>
          <a:p>
            <a:pPr lvl="1"/>
            <a:r>
              <a:rPr lang="en-US" dirty="0" smtClean="0"/>
              <a:t>The potential across a membrane is restored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257800" cy="462560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Central Nervous System (CNS) – the control center of your brain</a:t>
            </a:r>
          </a:p>
          <a:p>
            <a:pPr lvl="1"/>
            <a:r>
              <a:rPr lang="en-US" dirty="0" smtClean="0"/>
              <a:t>Receives all the impulses from your body and coordinates activity</a:t>
            </a:r>
          </a:p>
          <a:p>
            <a:pPr lvl="1"/>
            <a:r>
              <a:rPr lang="en-US" dirty="0" smtClean="0"/>
              <a:t>Consists of the brain and </a:t>
            </a:r>
            <a:r>
              <a:rPr lang="en-US" smtClean="0"/>
              <a:t>spinal cord</a:t>
            </a:r>
            <a:endParaRPr lang="en-US" dirty="0" smtClean="0"/>
          </a:p>
          <a:p>
            <a:r>
              <a:rPr lang="en-US" dirty="0" smtClean="0"/>
              <a:t>Peripheral Nerves</a:t>
            </a:r>
          </a:p>
          <a:p>
            <a:pPr lvl="1"/>
            <a:r>
              <a:rPr lang="en-US" dirty="0" smtClean="0"/>
              <a:t>Sensory and Motor System</a:t>
            </a:r>
          </a:p>
          <a:p>
            <a:r>
              <a:rPr lang="en-US" dirty="0" smtClean="0"/>
              <a:t>Neurons – specialized cells that carry rapid electrical impulses</a:t>
            </a:r>
            <a:endParaRPr lang="en-US" dirty="0"/>
          </a:p>
        </p:txBody>
      </p:sp>
      <p:pic>
        <p:nvPicPr>
          <p:cNvPr id="1026" name="Picture 2" descr="File:Central nervous system.s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28800"/>
            <a:ext cx="2835274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Gradients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333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Nerve at rest (Polarized) – more potassium ions than sodium ions inside the cell </a:t>
            </a:r>
          </a:p>
          <a:p>
            <a:pPr lvl="1"/>
            <a:r>
              <a:rPr lang="en-US" dirty="0" smtClean="0"/>
              <a:t>Sodium ions are kept at a high concentration outside the cell using an ATP pump</a:t>
            </a:r>
          </a:p>
          <a:p>
            <a:pPr lvl="1"/>
            <a:r>
              <a:rPr lang="en-US" dirty="0" smtClean="0"/>
              <a:t>Negative charge inside the cell</a:t>
            </a:r>
          </a:p>
          <a:p>
            <a:pPr lvl="1"/>
            <a:r>
              <a:rPr lang="en-US" dirty="0" smtClean="0"/>
              <a:t>Positive charge outside the cell</a:t>
            </a:r>
          </a:p>
          <a:p>
            <a:r>
              <a:rPr lang="en-US" dirty="0" smtClean="0"/>
              <a:t>Nerve active (Depolarized) – sodium ions flood into the cell</a:t>
            </a:r>
          </a:p>
          <a:p>
            <a:pPr lvl="1"/>
            <a:r>
              <a:rPr lang="en-US" dirty="0" smtClean="0"/>
              <a:t>The inside is now positive – higher sodium content</a:t>
            </a:r>
          </a:p>
          <a:p>
            <a:pPr lvl="1"/>
            <a:r>
              <a:rPr lang="en-US" dirty="0" smtClean="0"/>
              <a:t>The outside is now negative – higher potassium content</a:t>
            </a:r>
          </a:p>
          <a:p>
            <a:r>
              <a:rPr lang="en-US" dirty="0" smtClean="0"/>
              <a:t>Once the impulse has left (</a:t>
            </a:r>
            <a:r>
              <a:rPr lang="en-US" dirty="0" err="1" smtClean="0"/>
              <a:t>Repolarization</a:t>
            </a:r>
            <a:r>
              <a:rPr lang="en-US" dirty="0" smtClean="0"/>
              <a:t>) – sodium ions leave the cell</a:t>
            </a:r>
          </a:p>
          <a:p>
            <a:pPr lvl="1"/>
            <a:r>
              <a:rPr lang="en-US" dirty="0" smtClean="0"/>
              <a:t>Charges return to normal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http://www.youtube.com/watch?v=7EyhsOewnH4&amp;feature=related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of the Nerve 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action potential in one part of a neuron causes an action potential to develop in the next section of a neuron</a:t>
            </a:r>
          </a:p>
          <a:p>
            <a:r>
              <a:rPr lang="en-US" dirty="0" smtClean="0"/>
              <a:t>This develops because of diffusion of the sodium ions between the region with an action potential and the region at the resting potential.</a:t>
            </a:r>
          </a:p>
          <a:p>
            <a:r>
              <a:rPr lang="en-US" dirty="0" smtClean="0"/>
              <a:t>When the local current makes the potential rise above the threshold level, voltage gated channels open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Passage of the Nerve Impulse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333999"/>
          </a:xfrm>
        </p:spPr>
        <p:txBody>
          <a:bodyPr/>
          <a:lstStyle/>
          <a:p>
            <a:r>
              <a:rPr lang="en-US" dirty="0" smtClean="0"/>
              <a:t>Sodium channels open very quickly causing sodium to diffuse into the neuron down the concentration gradient.</a:t>
            </a:r>
          </a:p>
          <a:p>
            <a:r>
              <a:rPr lang="en-US" dirty="0" smtClean="0"/>
              <a:t>Causes a reduction in the membrane potential and more channels begin to open.</a:t>
            </a:r>
          </a:p>
          <a:p>
            <a:r>
              <a:rPr lang="en-US" dirty="0" smtClean="0"/>
              <a:t>The inside is now positive while the outside is negative – depolarization</a:t>
            </a:r>
          </a:p>
          <a:p>
            <a:r>
              <a:rPr lang="en-US" dirty="0" smtClean="0"/>
              <a:t>After a short delay, potassium channels open allowing potassium to diffuse down the concentration gradient and back into </a:t>
            </a:r>
            <a:r>
              <a:rPr lang="en-US" smtClean="0"/>
              <a:t>the cell.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 descr="http://tle.westone.wa.gov.au/content/file/969144ed-0d3b-fa04-2e88-8b23de2a630c/1/human_bio_science_3b.zip/content/002_nervous_control/images/pic0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038600"/>
            <a:ext cx="6033733" cy="2819400"/>
          </a:xfrm>
          <a:prstGeom prst="rect">
            <a:avLst/>
          </a:prstGeom>
          <a:noFill/>
        </p:spPr>
      </p:pic>
      <p:pic>
        <p:nvPicPr>
          <p:cNvPr id="1030" name="Picture 6" descr="http://www.sciencephoto.com/image/200056/large/F0024079-Nerve_impulse-SP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0"/>
            <a:ext cx="6225684" cy="4029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http://click4biology.info/c4b/6/images/6.5/organisatio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447800"/>
            <a:ext cx="8984645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Specialized cells that transmit information throughout the body very rapidly</a:t>
            </a:r>
          </a:p>
          <a:p>
            <a:r>
              <a:rPr lang="en-US" dirty="0" smtClean="0"/>
              <a:t>3 Basic Parts of a Neuron</a:t>
            </a:r>
          </a:p>
          <a:p>
            <a:pPr lvl="1"/>
            <a:r>
              <a:rPr lang="en-US" dirty="0" smtClean="0"/>
              <a:t>Dendrites – branched part of a neuron that are designed to create more surface area</a:t>
            </a:r>
          </a:p>
          <a:p>
            <a:pPr lvl="2"/>
            <a:r>
              <a:rPr lang="en-US" dirty="0" smtClean="0"/>
              <a:t>Used for connecting to other neurons or detect things about the environment</a:t>
            </a:r>
          </a:p>
          <a:p>
            <a:pPr lvl="1"/>
            <a:r>
              <a:rPr lang="en-US" dirty="0" smtClean="0"/>
              <a:t>Cell Body – Main body of the cell containing the nucleus, mitochondria, </a:t>
            </a:r>
            <a:r>
              <a:rPr lang="en-US" dirty="0" err="1" smtClean="0"/>
              <a:t>ribosomes</a:t>
            </a:r>
            <a:r>
              <a:rPr lang="en-US" dirty="0" smtClean="0"/>
              <a:t> and other organelles</a:t>
            </a:r>
          </a:p>
          <a:p>
            <a:pPr lvl="1"/>
            <a:r>
              <a:rPr lang="en-US" dirty="0" smtClean="0"/>
              <a:t>Axon – a long cable-like projection that carries the nerve impulses (action potential) away from the cell body</a:t>
            </a:r>
          </a:p>
          <a:p>
            <a:pPr lvl="2"/>
            <a:r>
              <a:rPr lang="en-US" dirty="0" smtClean="0"/>
              <a:t>Can be covered by a myelin sheath which is a protective layer of insulating fat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Schwann cell – companion cells that wrap themselves around the axon many times over</a:t>
            </a:r>
          </a:p>
          <a:p>
            <a:pPr lvl="1"/>
            <a:r>
              <a:rPr lang="en-US" dirty="0" smtClean="0"/>
              <a:t>What the myelin sheath is made up out of </a:t>
            </a:r>
          </a:p>
          <a:p>
            <a:r>
              <a:rPr lang="en-US" dirty="0" smtClean="0"/>
              <a:t>Node of </a:t>
            </a:r>
            <a:r>
              <a:rPr lang="en-US" dirty="0" err="1" smtClean="0"/>
              <a:t>Ranvier</a:t>
            </a:r>
            <a:r>
              <a:rPr lang="en-US" dirty="0" smtClean="0"/>
              <a:t> – the gaps between myelin sheathes that help the impulse speed up</a:t>
            </a:r>
          </a:p>
          <a:p>
            <a:pPr lvl="1"/>
            <a:r>
              <a:rPr lang="en-US" dirty="0" smtClean="0"/>
              <a:t>By interrupting the insulation at intervals, it allows the impulse to “jump” from node to node</a:t>
            </a:r>
          </a:p>
          <a:p>
            <a:r>
              <a:rPr lang="en-US" dirty="0" smtClean="0"/>
              <a:t>Axon terminal – the place where one axon ends and forms a synapse with another neuron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The basic design of a neu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 and Label a diagram of a motor neuron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752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Nerve impulse can be passed from the axon of one neuron to the </a:t>
            </a:r>
            <a:r>
              <a:rPr lang="en-US" dirty="0" err="1" smtClean="0"/>
              <a:t>dendron</a:t>
            </a:r>
            <a:r>
              <a:rPr lang="en-US" dirty="0" smtClean="0"/>
              <a:t> of another at a synapse. </a:t>
            </a:r>
          </a:p>
          <a:p>
            <a:r>
              <a:rPr lang="en-US" dirty="0" smtClean="0"/>
              <a:t>A nerve is a discrete bundle of several thousand neuron axons</a:t>
            </a:r>
            <a:endParaRPr lang="en-US" dirty="0"/>
          </a:p>
        </p:txBody>
      </p:sp>
      <p:pic>
        <p:nvPicPr>
          <p:cNvPr id="18434" name="Picture 2" descr="http://click4biology.info/c4b/6/images/6.5/neur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06399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799"/>
          </a:xfrm>
        </p:spPr>
        <p:txBody>
          <a:bodyPr>
            <a:normAutofit/>
          </a:bodyPr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Sensory Neurons </a:t>
            </a:r>
          </a:p>
          <a:p>
            <a:pPr marL="925830" lvl="1" indent="-514350">
              <a:buNone/>
            </a:pPr>
            <a:r>
              <a:rPr lang="en-US" dirty="0" smtClean="0"/>
              <a:t>	Have long axons and transmit nerve impulses from sensory receptors all over the body to the CNS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Motor Neurons</a:t>
            </a:r>
          </a:p>
          <a:p>
            <a:pPr marL="925830" lvl="1" indent="-514350">
              <a:buNone/>
            </a:pPr>
            <a:r>
              <a:rPr lang="en-US" dirty="0" smtClean="0"/>
              <a:t>	Motor neurons also have long axons and transmit nerve impulses from the central nervous system to effectors (muscles and glands) all over the body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err="1" smtClean="0"/>
              <a:t>Interneurones</a:t>
            </a:r>
            <a:r>
              <a:rPr lang="en-US" dirty="0" smtClean="0"/>
              <a:t> (Connector or Relay neurons) </a:t>
            </a:r>
          </a:p>
          <a:p>
            <a:pPr marL="925830" lvl="1" indent="-514350">
              <a:buNone/>
            </a:pPr>
            <a:r>
              <a:rPr lang="en-US" dirty="0" smtClean="0"/>
              <a:t>	Much smaller cells connect various neurons within the brain and spinal cord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Types of Neurons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Types of neur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513417"/>
            <a:ext cx="7696200" cy="53445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903</TotalTime>
  <Words>997</Words>
  <Application>Microsoft Office PowerPoint</Application>
  <PresentationFormat>On-screen Show (4:3)</PresentationFormat>
  <Paragraphs>100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Module</vt:lpstr>
      <vt:lpstr>Nerves, Hormones and Homeostasis</vt:lpstr>
      <vt:lpstr>Human Nervous System</vt:lpstr>
      <vt:lpstr>Slide 3</vt:lpstr>
      <vt:lpstr>Neurons</vt:lpstr>
      <vt:lpstr>Neurons</vt:lpstr>
      <vt:lpstr>Slide 6</vt:lpstr>
      <vt:lpstr>Draw and Label a diagram of a motor neuron</vt:lpstr>
      <vt:lpstr>3 Types of Neurons</vt:lpstr>
      <vt:lpstr>3 Types of Neurons</vt:lpstr>
      <vt:lpstr>How Do Nerve Impulses Work?</vt:lpstr>
      <vt:lpstr>How Do Nerve Impulses Work?</vt:lpstr>
      <vt:lpstr>How Do Nerve Impulses Work?</vt:lpstr>
      <vt:lpstr>Nerve Impulse Pathway</vt:lpstr>
      <vt:lpstr>Nerve Impulse Pathway</vt:lpstr>
      <vt:lpstr>Synapses</vt:lpstr>
      <vt:lpstr>How Synapses Work</vt:lpstr>
      <vt:lpstr>Synapses (continued)</vt:lpstr>
      <vt:lpstr>Slide 18</vt:lpstr>
      <vt:lpstr>Electrical Activity Terms</vt:lpstr>
      <vt:lpstr>Concentration Gradients</vt:lpstr>
      <vt:lpstr>Slide 21</vt:lpstr>
      <vt:lpstr>Passage of the Nerve Impulse</vt:lpstr>
      <vt:lpstr>Passage of the Nerve Impulse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Nerves, Hormones and Homeostasis</dc:title>
  <dc:creator>Melinda</dc:creator>
  <cp:lastModifiedBy>Teacher</cp:lastModifiedBy>
  <cp:revision>23</cp:revision>
  <dcterms:created xsi:type="dcterms:W3CDTF">2012-02-20T17:39:07Z</dcterms:created>
  <dcterms:modified xsi:type="dcterms:W3CDTF">2012-02-24T16:16:37Z</dcterms:modified>
</cp:coreProperties>
</file>