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58" r:id="rId5"/>
    <p:sldId id="269" r:id="rId6"/>
    <p:sldId id="259" r:id="rId7"/>
    <p:sldId id="26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FC63B28-70A4-4B2C-B563-49FBC1F19DC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8A3C76-7785-4816-B674-60B4B299DB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sa=i&amp;rct=j&amp;q=amniocentesis&amp;source=images&amp;cd=&amp;cad=rja&amp;docid=YXCXGmJWd_fiyM&amp;tbnid=cdOFPWp-DaiSOM:&amp;ved=0CAUQjRw&amp;url=http%3A%2F%2Fmamasonbedrest.com%2Fresources%2Fpregnancy%2Fprenatal-testing-2%2Fchorionic-villus-sampling%2F&amp;ei=YXkHU-m_H6fo2gWGz4HYAw&amp;bvm=bv.61725948,d.b2I&amp;psig=AFQjCNFx2yulQyudUTOzbjYUIjsbYzapqQ&amp;ust=13930851310983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crossing+over&amp;source=images&amp;cd=&amp;cad=rja&amp;docid=H8ipCSJuphMzvM&amp;tbnid=6nojqipdU8OxTM:&amp;ved=0CAUQjRw&amp;url=http%3A%2F%2Fwww.genomenewsnetwork.org%2Fresources%2Fwhats_a_genome%2FChp3_2.shtml&amp;ei=WXcHU8DhK-Hu2wWI6oHgCA&amp;bvm=bv.61725948,d.b2I&amp;psig=AFQjCNEhnu5Ax_wcN5crYYQ2GNrVteG9aA&amp;ust=139308457331373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11: Meiosis and Genetic Mutation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2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2037"/>
            <a:ext cx="4419600" cy="4525963"/>
          </a:xfrm>
        </p:spPr>
        <p:txBody>
          <a:bodyPr/>
          <a:lstStyle/>
          <a:p>
            <a:r>
              <a:rPr lang="en-US" dirty="0" smtClean="0"/>
              <a:t>Spindle </a:t>
            </a:r>
            <a:r>
              <a:rPr lang="en-US" dirty="0" err="1" smtClean="0"/>
              <a:t>microtubles</a:t>
            </a:r>
            <a:r>
              <a:rPr lang="en-US" dirty="0" smtClean="0"/>
              <a:t> contract and pull the pairs apart</a:t>
            </a:r>
          </a:p>
          <a:p>
            <a:r>
              <a:rPr lang="en-US" dirty="0" smtClean="0"/>
              <a:t>Homologous pairs are separated into individual chromosomes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I</a:t>
            </a:r>
            <a:endParaRPr lang="en-US" dirty="0"/>
          </a:p>
        </p:txBody>
      </p:sp>
      <p:pic>
        <p:nvPicPr>
          <p:cNvPr id="31746" name="Picture 2" descr="http://click4biology.info/c4b/4/images/4.2/ana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514600"/>
            <a:ext cx="1543050" cy="3400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Chromosomes now exists as two separate sets</a:t>
            </a:r>
          </a:p>
          <a:p>
            <a:r>
              <a:rPr lang="en-US" dirty="0" smtClean="0"/>
              <a:t>Each set contains one complete set of the homologous pairs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 I</a:t>
            </a:r>
            <a:endParaRPr lang="en-US" dirty="0"/>
          </a:p>
        </p:txBody>
      </p:sp>
      <p:pic>
        <p:nvPicPr>
          <p:cNvPr id="32770" name="Picture 2" descr="http://click4biology.info/c4b/4/images/4.2/tel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429000"/>
            <a:ext cx="2952750" cy="2934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very similar to mitosis</a:t>
            </a:r>
          </a:p>
          <a:p>
            <a:r>
              <a:rPr lang="en-US" dirty="0" smtClean="0"/>
              <a:t>Sister </a:t>
            </a:r>
            <a:r>
              <a:rPr lang="en-US" dirty="0" err="1" smtClean="0"/>
              <a:t>chromatids</a:t>
            </a:r>
            <a:r>
              <a:rPr lang="en-US" dirty="0" smtClean="0"/>
              <a:t> now separate into individual strands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Meosis</a:t>
            </a:r>
            <a:r>
              <a:rPr lang="en-US" dirty="0" smtClean="0"/>
              <a:t> II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5715000" cy="36450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Prophase II – spindles reform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Metaphase II – sister </a:t>
            </a:r>
            <a:r>
              <a:rPr lang="en-US" dirty="0" err="1" smtClean="0"/>
              <a:t>chromatids</a:t>
            </a:r>
            <a:r>
              <a:rPr lang="en-US" dirty="0" smtClean="0"/>
              <a:t> line up</a:t>
            </a:r>
          </a:p>
          <a:p>
            <a:endParaRPr lang="en-US" dirty="0" smtClean="0"/>
          </a:p>
          <a:p>
            <a:r>
              <a:rPr lang="en-US" dirty="0" smtClean="0"/>
              <a:t>Anaphase II – </a:t>
            </a:r>
            <a:r>
              <a:rPr lang="en-US" dirty="0" err="1" smtClean="0"/>
              <a:t>chromatids</a:t>
            </a:r>
            <a:r>
              <a:rPr lang="en-US" dirty="0" smtClean="0"/>
              <a:t> separate</a:t>
            </a:r>
          </a:p>
          <a:p>
            <a:endParaRPr lang="en-US" dirty="0" smtClean="0"/>
          </a:p>
          <a:p>
            <a:r>
              <a:rPr lang="en-US" dirty="0" err="1" smtClean="0"/>
              <a:t>Telophase</a:t>
            </a:r>
            <a:r>
              <a:rPr lang="en-US" dirty="0" smtClean="0"/>
              <a:t> II – four new cells now exist</a:t>
            </a:r>
            <a:endParaRPr lang="en-US" dirty="0"/>
          </a:p>
        </p:txBody>
      </p:sp>
      <p:pic>
        <p:nvPicPr>
          <p:cNvPr id="33794" name="Picture 2" descr="http://click4biology.info/c4b/4/images/4.2/prophaseI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"/>
            <a:ext cx="1771650" cy="1038225"/>
          </a:xfrm>
          <a:prstGeom prst="rect">
            <a:avLst/>
          </a:prstGeom>
          <a:noFill/>
        </p:spPr>
      </p:pic>
      <p:pic>
        <p:nvPicPr>
          <p:cNvPr id="33796" name="Picture 4" descr="http://click4biology.info/c4b/4/images/4.2/metaphaseI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676400"/>
            <a:ext cx="1781175" cy="1028701"/>
          </a:xfrm>
          <a:prstGeom prst="rect">
            <a:avLst/>
          </a:prstGeom>
          <a:noFill/>
        </p:spPr>
      </p:pic>
      <p:pic>
        <p:nvPicPr>
          <p:cNvPr id="33798" name="Picture 6" descr="http://click4biology.info/c4b/4/images/4.2/anaphaseI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1287" y="2971800"/>
            <a:ext cx="1752600" cy="1038225"/>
          </a:xfrm>
          <a:prstGeom prst="rect">
            <a:avLst/>
          </a:prstGeom>
          <a:noFill/>
        </p:spPr>
      </p:pic>
      <p:pic>
        <p:nvPicPr>
          <p:cNvPr id="33800" name="Picture 8" descr="http://click4biology.info/c4b/4/images/4.2/telophaseI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267200"/>
            <a:ext cx="18764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other body cells are 2n, right?</a:t>
            </a:r>
          </a:p>
          <a:p>
            <a:endParaRPr lang="en-US" dirty="0" smtClean="0"/>
          </a:p>
          <a:p>
            <a:r>
              <a:rPr lang="en-US" dirty="0" smtClean="0"/>
              <a:t>Mom gives 1n </a:t>
            </a:r>
          </a:p>
          <a:p>
            <a:r>
              <a:rPr lang="en-US" dirty="0" smtClean="0"/>
              <a:t>Dad gives 1n</a:t>
            </a:r>
          </a:p>
          <a:p>
            <a:endParaRPr lang="en-US" dirty="0" smtClean="0"/>
          </a:p>
          <a:p>
            <a:r>
              <a:rPr lang="en-US" dirty="0" smtClean="0"/>
              <a:t>1n + 1n = 2n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Significance of Sex Cells being 1n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4800600" cy="3492691"/>
          </a:xfrm>
        </p:spPr>
        <p:txBody>
          <a:bodyPr/>
          <a:lstStyle/>
          <a:p>
            <a:r>
              <a:rPr lang="en-US" dirty="0" smtClean="0"/>
              <a:t>Sometimes, the chromosomes don’t separate quite like they are supposed to =&gt; </a:t>
            </a:r>
            <a:br>
              <a:rPr lang="en-US" dirty="0" smtClean="0"/>
            </a:br>
            <a:r>
              <a:rPr lang="en-US" dirty="0" smtClean="0"/>
              <a:t>non-disjunction</a:t>
            </a:r>
          </a:p>
          <a:p>
            <a:r>
              <a:rPr lang="en-US" dirty="0" smtClean="0"/>
              <a:t>Can lead to genetic disorders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Non-Disjunction – </a:t>
            </a:r>
            <a:r>
              <a:rPr lang="en-US" dirty="0" smtClean="0"/>
              <a:t>Meiosis </a:t>
            </a:r>
            <a:r>
              <a:rPr lang="en-US" dirty="0" smtClean="0"/>
              <a:t>gone wrong</a:t>
            </a:r>
            <a:endParaRPr lang="en-US" dirty="0"/>
          </a:p>
        </p:txBody>
      </p:sp>
      <p:pic>
        <p:nvPicPr>
          <p:cNvPr id="35842" name="Picture 2" descr="http://click4biology.info/c4b/4/images/4.2/non-disjunc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073" y="2133600"/>
            <a:ext cx="3380488" cy="4391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531" y="2362200"/>
            <a:ext cx="4267200" cy="3846789"/>
          </a:xfrm>
        </p:spPr>
        <p:txBody>
          <a:bodyPr/>
          <a:lstStyle/>
          <a:p>
            <a:r>
              <a:rPr lang="en-US" dirty="0" err="1" smtClean="0"/>
              <a:t>Trisomy</a:t>
            </a:r>
            <a:r>
              <a:rPr lang="en-US" dirty="0" smtClean="0"/>
              <a:t> 21</a:t>
            </a:r>
          </a:p>
          <a:p>
            <a:r>
              <a:rPr lang="en-US" dirty="0" smtClean="0"/>
              <a:t>Chromosome 21 did not separate correctly (</a:t>
            </a:r>
            <a:r>
              <a:rPr lang="en-US" dirty="0" err="1" smtClean="0"/>
              <a:t>nondisjunction</a:t>
            </a:r>
            <a:r>
              <a:rPr lang="en-US" dirty="0" smtClean="0"/>
              <a:t>) so instead of 2, there are 3 chromosomes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Down’s Syndrome</a:t>
            </a:r>
            <a:endParaRPr lang="en-US" dirty="0"/>
          </a:p>
        </p:txBody>
      </p:sp>
      <p:pic>
        <p:nvPicPr>
          <p:cNvPr id="37890" name="Picture 2" descr="http://click4biology.info/c4b/4/images/4.2/trisom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133600"/>
            <a:ext cx="3687956" cy="4252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4482353" cy="38778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Amniocentesis – Involves placing a needle through the mother’s abdominal wall using ultrasound to guide the needle.  Removes a small amount of amniotic fluid for testing purposes.</a:t>
            </a:r>
          </a:p>
          <a:p>
            <a:r>
              <a:rPr lang="en-US" dirty="0" smtClean="0"/>
              <a:t>Chorionic villus sampling (CVS.. Not the store) – placental cells are samples, specifically the </a:t>
            </a:r>
            <a:r>
              <a:rPr lang="en-US" dirty="0" err="1" smtClean="0"/>
              <a:t>chorion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Genetic Testing – In Utero</a:t>
            </a:r>
            <a:endParaRPr lang="en-US" sz="4800" dirty="0"/>
          </a:p>
        </p:txBody>
      </p:sp>
      <p:pic>
        <p:nvPicPr>
          <p:cNvPr id="3076" name="Picture 4" descr="http://www.mamasonbedrest.com/wp-content/uploads/2010/02/amnioandCV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597" y="2590800"/>
            <a:ext cx="3822700" cy="28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70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the gametes of organisms</a:t>
            </a:r>
          </a:p>
          <a:p>
            <a:pPr lvl="1"/>
            <a:r>
              <a:rPr lang="en-US" dirty="0" smtClean="0"/>
              <a:t>Egg, sperm, pollen, ovules</a:t>
            </a:r>
          </a:p>
          <a:p>
            <a:r>
              <a:rPr lang="en-US" dirty="0" smtClean="0"/>
              <a:t>Two stage process</a:t>
            </a:r>
          </a:p>
          <a:p>
            <a:pPr lvl="1"/>
            <a:r>
              <a:rPr lang="en-US" dirty="0" smtClean="0"/>
              <a:t>Meiosis </a:t>
            </a:r>
            <a:r>
              <a:rPr lang="en-US" dirty="0" smtClean="0"/>
              <a:t>I – </a:t>
            </a:r>
            <a:r>
              <a:rPr lang="en-US" dirty="0" smtClean="0"/>
              <a:t>homologous </a:t>
            </a:r>
            <a:r>
              <a:rPr lang="en-US" dirty="0" smtClean="0"/>
              <a:t>pairs are separated</a:t>
            </a:r>
          </a:p>
          <a:p>
            <a:pPr lvl="1"/>
            <a:r>
              <a:rPr lang="en-US" dirty="0" smtClean="0"/>
              <a:t>Meiosis </a:t>
            </a:r>
            <a:r>
              <a:rPr lang="en-US" dirty="0" smtClean="0"/>
              <a:t>II – sister chromatids are separated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Meosis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4800600" cy="3416491"/>
          </a:xfrm>
        </p:spPr>
        <p:txBody>
          <a:bodyPr/>
          <a:lstStyle/>
          <a:p>
            <a:r>
              <a:rPr lang="en-US" dirty="0" smtClean="0"/>
              <a:t>Meiosis is a reduction division of a </a:t>
            </a:r>
            <a:r>
              <a:rPr lang="en-US" b="1" dirty="0" smtClean="0"/>
              <a:t>diploid</a:t>
            </a:r>
            <a:r>
              <a:rPr lang="en-US" dirty="0" smtClean="0"/>
              <a:t> nucleus(2n) to form a </a:t>
            </a:r>
            <a:r>
              <a:rPr lang="en-US" b="1" dirty="0" smtClean="0"/>
              <a:t>haploid</a:t>
            </a:r>
            <a:r>
              <a:rPr lang="en-US" dirty="0" smtClean="0"/>
              <a:t> nucleus (n)</a:t>
            </a:r>
          </a:p>
          <a:p>
            <a:r>
              <a:rPr lang="en-US" dirty="0" smtClean="0"/>
              <a:t>Every cell in your body exists as 2n EXCEPT for your gametes (n)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pic>
        <p:nvPicPr>
          <p:cNvPr id="1026" name="Picture 2" descr="http://click4biology.info/c4b/4/images/4.2/reduction%20divi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438400"/>
            <a:ext cx="2676525" cy="34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0"/>
            <a:ext cx="4863353" cy="3877815"/>
          </a:xfrm>
        </p:spPr>
        <p:txBody>
          <a:bodyPr/>
          <a:lstStyle/>
          <a:p>
            <a:r>
              <a:rPr lang="en-US" dirty="0" smtClean="0"/>
              <a:t>Pairs of a chromosomes with the same basic length, centromere position and gene loci</a:t>
            </a:r>
          </a:p>
          <a:p>
            <a:pPr lvl="1"/>
            <a:r>
              <a:rPr lang="en-US" dirty="0" smtClean="0"/>
              <a:t>In other words, they might code for the same gene but not necessarily the same allele</a:t>
            </a:r>
          </a:p>
          <a:p>
            <a:pPr lvl="1"/>
            <a:r>
              <a:rPr lang="en-US" dirty="0" smtClean="0"/>
              <a:t>One codes for blue eyes, one for green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82" y="381000"/>
            <a:ext cx="8763000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the heck is a homologous chromosome??</a:t>
            </a:r>
            <a:endParaRPr lang="en-US" dirty="0"/>
          </a:p>
        </p:txBody>
      </p:sp>
      <p:pic>
        <p:nvPicPr>
          <p:cNvPr id="27650" name="Picture 2" descr="http://4.bp.blogspot.com/-VdF3oSuGSzU/TlTDIc-50LI/AAAAAAAAAJw/-E6A3lJyASo/s1600/Homologous_chromosom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21527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5410200"/>
            <a:ext cx="8839200" cy="715963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		Diploid			Still Diploid, but copied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Homologous chromosomes</a:t>
            </a:r>
            <a:endParaRPr lang="en-US" dirty="0"/>
          </a:p>
        </p:txBody>
      </p:sp>
      <p:pic>
        <p:nvPicPr>
          <p:cNvPr id="12292" name="Picture 3" descr="http://acsweb.fmarion.edu/pryor/homologous.chromosomes.mit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r="3896" b="70601"/>
          <a:stretch>
            <a:fillRect/>
          </a:stretch>
        </p:blipFill>
        <p:spPr bwMode="auto">
          <a:xfrm>
            <a:off x="13855" y="2316235"/>
            <a:ext cx="4038600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://acsweb.fmarion.edu/pryor/homologous.chromosomes.mit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1" t="37712" b="36017"/>
          <a:stretch>
            <a:fillRect/>
          </a:stretch>
        </p:blipFill>
        <p:spPr bwMode="auto">
          <a:xfrm>
            <a:off x="4634345" y="2316235"/>
            <a:ext cx="411480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1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0" y="2362200"/>
            <a:ext cx="4495800" cy="3797491"/>
          </a:xfrm>
        </p:spPr>
        <p:txBody>
          <a:bodyPr/>
          <a:lstStyle/>
          <a:p>
            <a:r>
              <a:rPr lang="en-US" dirty="0" smtClean="0"/>
              <a:t>Basically, identical to regular interphase</a:t>
            </a:r>
          </a:p>
          <a:p>
            <a:r>
              <a:rPr lang="en-US" dirty="0" smtClean="0"/>
              <a:t>Consists of G1, S, G2</a:t>
            </a:r>
          </a:p>
          <a:p>
            <a:r>
              <a:rPr lang="en-US" dirty="0" smtClean="0"/>
              <a:t>During G2 (figure b) we are at 2N = 4</a:t>
            </a:r>
          </a:p>
          <a:p>
            <a:r>
              <a:rPr lang="en-US" dirty="0" smtClean="0"/>
              <a:t>At S1DNA replicates like normal into </a:t>
            </a:r>
            <a:r>
              <a:rPr lang="en-US" dirty="0" smtClean="0"/>
              <a:t>homologous </a:t>
            </a:r>
            <a:r>
              <a:rPr lang="en-US" dirty="0" smtClean="0"/>
              <a:t>pairs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pic>
        <p:nvPicPr>
          <p:cNvPr id="28674" name="Picture 2" descr="http://click4biology.info/c4b/4/images/4.2/Inter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2028825" cy="3860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5562600" cy="4068763"/>
          </a:xfrm>
        </p:spPr>
        <p:txBody>
          <a:bodyPr/>
          <a:lstStyle/>
          <a:p>
            <a:r>
              <a:rPr lang="en-US" dirty="0" smtClean="0"/>
              <a:t>Nuclear membrane breaks down</a:t>
            </a:r>
          </a:p>
          <a:p>
            <a:r>
              <a:rPr lang="en-US" dirty="0" smtClean="0"/>
              <a:t>Pairs of sister </a:t>
            </a:r>
            <a:r>
              <a:rPr lang="en-US" dirty="0" err="1" smtClean="0"/>
              <a:t>chromatids</a:t>
            </a:r>
            <a:r>
              <a:rPr lang="en-US" dirty="0" smtClean="0"/>
              <a:t> attach to the spindle </a:t>
            </a:r>
            <a:r>
              <a:rPr lang="en-US" dirty="0" err="1" smtClean="0"/>
              <a:t>microtubles</a:t>
            </a:r>
            <a:r>
              <a:rPr lang="en-US" dirty="0" smtClean="0"/>
              <a:t> at the </a:t>
            </a:r>
            <a:r>
              <a:rPr lang="en-US" dirty="0" err="1" smtClean="0"/>
              <a:t>centromere</a:t>
            </a:r>
            <a:endParaRPr lang="en-US" dirty="0" smtClean="0"/>
          </a:p>
          <a:p>
            <a:r>
              <a:rPr lang="en-US" dirty="0" smtClean="0"/>
              <a:t>DNA begins to condense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I</a:t>
            </a:r>
            <a:endParaRPr lang="en-US" dirty="0"/>
          </a:p>
        </p:txBody>
      </p:sp>
      <p:pic>
        <p:nvPicPr>
          <p:cNvPr id="30722" name="Picture 2" descr="http://click4biology.info/c4b/4/images/4.2/prophase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48691"/>
            <a:ext cx="2371725" cy="4827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818" y="2362200"/>
            <a:ext cx="6317673" cy="38778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Right after pairing up, homologous chromosomes overlap and exchange genetic information</a:t>
            </a:r>
          </a:p>
          <a:p>
            <a:r>
              <a:rPr lang="en-US" dirty="0" smtClean="0"/>
              <a:t>Increases genetic variety</a:t>
            </a:r>
          </a:p>
          <a:p>
            <a:r>
              <a:rPr lang="en-US" dirty="0" smtClean="0"/>
              <a:t>Bivalents – the two crossed over chromosomes</a:t>
            </a:r>
          </a:p>
          <a:p>
            <a:r>
              <a:rPr lang="en-US" dirty="0" smtClean="0"/>
              <a:t>Tetrad – when all four chromosomes are involved</a:t>
            </a:r>
          </a:p>
          <a:p>
            <a:r>
              <a:rPr lang="en-US" dirty="0" err="1" smtClean="0"/>
              <a:t>Chiasmata</a:t>
            </a:r>
            <a:r>
              <a:rPr lang="en-US" dirty="0" smtClean="0"/>
              <a:t> – the “X” shape that forms when bivalents cross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458200" cy="1054250"/>
          </a:xfrm>
        </p:spPr>
        <p:txBody>
          <a:bodyPr/>
          <a:lstStyle/>
          <a:p>
            <a:r>
              <a:rPr lang="en-US" dirty="0" smtClean="0"/>
              <a:t>Crossing Over – </a:t>
            </a:r>
            <a:br>
              <a:rPr lang="en-US" dirty="0" smtClean="0"/>
            </a:br>
            <a:r>
              <a:rPr lang="en-US" sz="4000" dirty="0" smtClean="0"/>
              <a:t>Prophase I</a:t>
            </a:r>
            <a:endParaRPr lang="en-US" sz="4000" dirty="0"/>
          </a:p>
        </p:txBody>
      </p:sp>
      <p:pic>
        <p:nvPicPr>
          <p:cNvPr id="1026" name="Picture 2" descr="http://www.genomenewsnetwork.org/gnn_images/whats_a_genome/crossing_ov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23812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80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4876800" cy="4525963"/>
          </a:xfrm>
        </p:spPr>
        <p:txBody>
          <a:bodyPr/>
          <a:lstStyle/>
          <a:p>
            <a:r>
              <a:rPr lang="en-US" dirty="0" smtClean="0"/>
              <a:t>Homologous pairs line up at the equator and prepare to separate</a:t>
            </a:r>
          </a:p>
          <a:p>
            <a:r>
              <a:rPr lang="en-US" dirty="0" smtClean="0"/>
              <a:t>This is where crossing over is easily noticed</a:t>
            </a:r>
          </a:p>
          <a:p>
            <a:pPr lvl="1"/>
            <a:r>
              <a:rPr lang="en-US" dirty="0" smtClean="0"/>
              <a:t>Crossing Over – the exchange of genetic material between non-sister </a:t>
            </a:r>
            <a:r>
              <a:rPr lang="en-US" dirty="0" err="1" smtClean="0"/>
              <a:t>chromatids</a:t>
            </a:r>
            <a:endParaRPr lang="en-US" dirty="0" smtClean="0"/>
          </a:p>
          <a:p>
            <a:pPr lvl="1"/>
            <a:r>
              <a:rPr lang="en-US" b="1" dirty="0" smtClean="0"/>
              <a:t>Actually occurs during Prophase I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I</a:t>
            </a:r>
            <a:endParaRPr lang="en-US" dirty="0"/>
          </a:p>
        </p:txBody>
      </p:sp>
      <p:pic>
        <p:nvPicPr>
          <p:cNvPr id="29698" name="Picture 2" descr="http://click4biology.info/c4b/4/images/4.2/meta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398" y="2286000"/>
            <a:ext cx="2401899" cy="3790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53</TotalTime>
  <Words>451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Hardcover</vt:lpstr>
      <vt:lpstr>Chapter 11: Meiosis and Genetic Mutation</vt:lpstr>
      <vt:lpstr>Meosis </vt:lpstr>
      <vt:lpstr>Reduction</vt:lpstr>
      <vt:lpstr>What the heck is a homologous chromosome??</vt:lpstr>
      <vt:lpstr>Homologous chromosomes</vt:lpstr>
      <vt:lpstr>Interphase</vt:lpstr>
      <vt:lpstr>Prophase I</vt:lpstr>
      <vt:lpstr>Crossing Over –  Prophase I</vt:lpstr>
      <vt:lpstr>Metaphase I</vt:lpstr>
      <vt:lpstr>Anaphase I</vt:lpstr>
      <vt:lpstr>Telophase I</vt:lpstr>
      <vt:lpstr>Meosis II</vt:lpstr>
      <vt:lpstr>PowerPoint Presentation</vt:lpstr>
      <vt:lpstr> Significance of Sex Cells being 1n</vt:lpstr>
      <vt:lpstr>Non-Disjunction – Meiosis gone wrong</vt:lpstr>
      <vt:lpstr>Down’s Syndrome</vt:lpstr>
      <vt:lpstr>Genetic Testing – In Utero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Meosis</dc:title>
  <dc:creator>Melinda</dc:creator>
  <cp:lastModifiedBy>Ragsdale, Melinda</cp:lastModifiedBy>
  <cp:revision>7</cp:revision>
  <dcterms:created xsi:type="dcterms:W3CDTF">2011-10-17T21:46:32Z</dcterms:created>
  <dcterms:modified xsi:type="dcterms:W3CDTF">2014-02-21T16:07:11Z</dcterms:modified>
</cp:coreProperties>
</file>