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E8926FA-D71F-435E-B23C-2F5E7B49053E}" type="datetimeFigureOut">
              <a:rPr lang="en-US" smtClean="0"/>
              <a:pPr/>
              <a:t>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944FC-96BB-4957-91E2-994CCAAE3A32}"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8926FA-D71F-435E-B23C-2F5E7B49053E}" type="datetimeFigureOut">
              <a:rPr lang="en-US" smtClean="0"/>
              <a:pPr/>
              <a:t>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944FC-96BB-4957-91E2-994CCAAE3A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8926FA-D71F-435E-B23C-2F5E7B49053E}" type="datetimeFigureOut">
              <a:rPr lang="en-US" smtClean="0"/>
              <a:pPr/>
              <a:t>2/7/2012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42944FC-96BB-4957-91E2-994CCAAE3A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8926FA-D71F-435E-B23C-2F5E7B49053E}" type="datetimeFigureOut">
              <a:rPr lang="en-US" smtClean="0"/>
              <a:pPr/>
              <a:t>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944FC-96BB-4957-91E2-994CCAAE3A3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E8926FA-D71F-435E-B23C-2F5E7B49053E}" type="datetimeFigureOut">
              <a:rPr lang="en-US" smtClean="0"/>
              <a:pPr/>
              <a:t>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944FC-96BB-4957-91E2-994CCAAE3A3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8926FA-D71F-435E-B23C-2F5E7B49053E}" type="datetimeFigureOut">
              <a:rPr lang="en-US" smtClean="0"/>
              <a:pPr/>
              <a:t>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944FC-96BB-4957-91E2-994CCAAE3A3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E8926FA-D71F-435E-B23C-2F5E7B49053E}" type="datetimeFigureOut">
              <a:rPr lang="en-US" smtClean="0"/>
              <a:pPr/>
              <a:t>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2944FC-96BB-4957-91E2-994CCAAE3A3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E8926FA-D71F-435E-B23C-2F5E7B49053E}" type="datetimeFigureOut">
              <a:rPr lang="en-US" smtClean="0"/>
              <a:pPr/>
              <a:t>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2944FC-96BB-4957-91E2-994CCAAE3A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8926FA-D71F-435E-B23C-2F5E7B49053E}" type="datetimeFigureOut">
              <a:rPr lang="en-US" smtClean="0"/>
              <a:pPr/>
              <a:t>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2944FC-96BB-4957-91E2-994CCAAE3A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E8926FA-D71F-435E-B23C-2F5E7B49053E}" type="datetimeFigureOut">
              <a:rPr lang="en-US" smtClean="0"/>
              <a:pPr/>
              <a:t>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944FC-96BB-4957-91E2-994CCAAE3A32}"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E8926FA-D71F-435E-B23C-2F5E7B49053E}" type="datetimeFigureOut">
              <a:rPr lang="en-US" smtClean="0"/>
              <a:pPr/>
              <a:t>2/7/2012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42944FC-96BB-4957-91E2-994CCAAE3A3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E8926FA-D71F-435E-B23C-2F5E7B49053E}" type="datetimeFigureOut">
              <a:rPr lang="en-US" smtClean="0"/>
              <a:pPr/>
              <a:t>2/7/2012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42944FC-96BB-4957-91E2-994CCAAE3A3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anger.ac.uk/about/history/hg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Genetic Engineering and Biotechnology</a:t>
            </a:r>
            <a:endParaRPr lang="en-US" dirty="0"/>
          </a:p>
        </p:txBody>
      </p:sp>
      <p:sp>
        <p:nvSpPr>
          <p:cNvPr id="3" name="Subtitle 2"/>
          <p:cNvSpPr>
            <a:spLocks noGrp="1"/>
          </p:cNvSpPr>
          <p:nvPr>
            <p:ph type="subTitle" idx="1"/>
          </p:nvPr>
        </p:nvSpPr>
        <p:spPr/>
        <p:txBody>
          <a:bodyPr/>
          <a:lstStyle/>
          <a:p>
            <a:r>
              <a:rPr lang="en-US" dirty="0" smtClean="0"/>
              <a:t>Mrs. Ragsdale</a:t>
            </a:r>
          </a:p>
          <a:p>
            <a:r>
              <a:rPr lang="en-US" dirty="0" smtClean="0"/>
              <a:t>Biology 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Gene Transfer techniques</a:t>
            </a:r>
            <a:endParaRPr lang="en-US" dirty="0"/>
          </a:p>
        </p:txBody>
      </p:sp>
      <p:sp>
        <p:nvSpPr>
          <p:cNvPr id="3" name="Content Placeholder 2"/>
          <p:cNvSpPr>
            <a:spLocks noGrp="1"/>
          </p:cNvSpPr>
          <p:nvPr>
            <p:ph idx="1"/>
          </p:nvPr>
        </p:nvSpPr>
        <p:spPr/>
        <p:txBody>
          <a:bodyPr/>
          <a:lstStyle/>
          <a:p>
            <a:r>
              <a:rPr lang="en-US" b="1" u="sng" dirty="0" smtClean="0"/>
              <a:t>Restriction enzymes </a:t>
            </a:r>
            <a:r>
              <a:rPr lang="en-US" dirty="0" smtClean="0"/>
              <a:t>are used to cut out the useful gene that is to be transferred. </a:t>
            </a:r>
            <a:endParaRPr lang="en-US" dirty="0" smtClean="0"/>
          </a:p>
          <a:p>
            <a:endParaRPr lang="en-US" dirty="0"/>
          </a:p>
        </p:txBody>
      </p:sp>
      <p:pic>
        <p:nvPicPr>
          <p:cNvPr id="1026" name="Picture 2" descr="http://click4biology.info/c4b/4/images/4.4/eng1.gif"/>
          <p:cNvPicPr>
            <a:picLocks noChangeAspect="1" noChangeArrowheads="1"/>
          </p:cNvPicPr>
          <p:nvPr/>
        </p:nvPicPr>
        <p:blipFill>
          <a:blip r:embed="rId2" cstate="print"/>
          <a:srcRect/>
          <a:stretch>
            <a:fillRect/>
          </a:stretch>
        </p:blipFill>
        <p:spPr bwMode="auto">
          <a:xfrm>
            <a:off x="685800" y="3581400"/>
            <a:ext cx="7494391" cy="170497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2: Plasmids</a:t>
            </a:r>
            <a:endParaRPr lang="en-US" dirty="0"/>
          </a:p>
        </p:txBody>
      </p:sp>
      <p:sp>
        <p:nvSpPr>
          <p:cNvPr id="3" name="Content Placeholder 2"/>
          <p:cNvSpPr>
            <a:spLocks noGrp="1"/>
          </p:cNvSpPr>
          <p:nvPr>
            <p:ph idx="1"/>
          </p:nvPr>
        </p:nvSpPr>
        <p:spPr>
          <a:xfrm>
            <a:off x="228600" y="1775191"/>
            <a:ext cx="5638800" cy="4625609"/>
          </a:xfrm>
        </p:spPr>
        <p:txBody>
          <a:bodyPr>
            <a:normAutofit fontScale="92500" lnSpcReduction="20000"/>
          </a:bodyPr>
          <a:lstStyle/>
          <a:p>
            <a:r>
              <a:rPr lang="en-US" b="1" dirty="0" smtClean="0"/>
              <a:t>Plasmids</a:t>
            </a:r>
            <a:r>
              <a:rPr lang="en-US" dirty="0" smtClean="0"/>
              <a:t> are small circular DNA molecules found in bacteria.</a:t>
            </a:r>
          </a:p>
          <a:p>
            <a:r>
              <a:rPr lang="en-US" dirty="0" smtClean="0"/>
              <a:t>These can be cut with the same restriction enzyme as above.</a:t>
            </a:r>
          </a:p>
          <a:p>
            <a:r>
              <a:rPr lang="en-US" dirty="0" smtClean="0"/>
              <a:t>This leaves the same complementary 'sticky ends' in the plasmid</a:t>
            </a:r>
          </a:p>
          <a:p>
            <a:r>
              <a:rPr lang="en-US" dirty="0" smtClean="0"/>
              <a:t>The plasmid can be cut at particular sites. These are called restriction sites and some are named in the diagram</a:t>
            </a:r>
          </a:p>
          <a:p>
            <a:endParaRPr lang="en-US" dirty="0"/>
          </a:p>
        </p:txBody>
      </p:sp>
      <p:pic>
        <p:nvPicPr>
          <p:cNvPr id="23554" name="Picture 2" descr="http://click4biology.info/c4b/4/images/4.4/plasmid1.gif"/>
          <p:cNvPicPr>
            <a:picLocks noChangeAspect="1" noChangeArrowheads="1"/>
          </p:cNvPicPr>
          <p:nvPr/>
        </p:nvPicPr>
        <p:blipFill>
          <a:blip r:embed="rId2" cstate="print"/>
          <a:srcRect/>
          <a:stretch>
            <a:fillRect/>
          </a:stretch>
        </p:blipFill>
        <p:spPr bwMode="auto">
          <a:xfrm>
            <a:off x="6019800" y="2133600"/>
            <a:ext cx="2567762" cy="2667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3: Recombination</a:t>
            </a:r>
            <a:endParaRPr lang="en-US" dirty="0"/>
          </a:p>
        </p:txBody>
      </p:sp>
      <p:sp>
        <p:nvSpPr>
          <p:cNvPr id="3" name="Content Placeholder 2"/>
          <p:cNvSpPr>
            <a:spLocks noGrp="1"/>
          </p:cNvSpPr>
          <p:nvPr>
            <p:ph idx="1"/>
          </p:nvPr>
        </p:nvSpPr>
        <p:spPr/>
        <p:txBody>
          <a:bodyPr/>
          <a:lstStyle/>
          <a:p>
            <a:r>
              <a:rPr lang="en-US" b="1" i="1" dirty="0" smtClean="0"/>
              <a:t>DNA </a:t>
            </a:r>
            <a:r>
              <a:rPr lang="en-US" b="1" i="1" dirty="0" err="1" smtClean="0"/>
              <a:t>ligase</a:t>
            </a:r>
            <a:r>
              <a:rPr lang="en-US" b="1" dirty="0" smtClean="0"/>
              <a:t> </a:t>
            </a:r>
            <a:r>
              <a:rPr lang="en-US" dirty="0" smtClean="0"/>
              <a:t>seals up the plasmid.</a:t>
            </a:r>
          </a:p>
          <a:p>
            <a:r>
              <a:rPr lang="en-US" dirty="0" smtClean="0"/>
              <a:t>The plasmid with the </a:t>
            </a:r>
            <a:r>
              <a:rPr lang="en-US" dirty="0" smtClean="0"/>
              <a:t>modified gene is </a:t>
            </a:r>
            <a:r>
              <a:rPr lang="en-US" dirty="0" smtClean="0"/>
              <a:t>inserted into a </a:t>
            </a:r>
            <a:r>
              <a:rPr lang="en-US" b="1" dirty="0" smtClean="0"/>
              <a:t>recombinant plasmid</a:t>
            </a:r>
            <a:r>
              <a:rPr lang="en-US" dirty="0" smtClean="0"/>
              <a:t>.</a:t>
            </a:r>
          </a:p>
          <a:p>
            <a:r>
              <a:rPr lang="en-US" dirty="0" smtClean="0"/>
              <a:t>The recombinant plasmid are mixed with a strain of </a:t>
            </a:r>
            <a:r>
              <a:rPr lang="en-US" dirty="0" err="1" smtClean="0"/>
              <a:t>E.Coli</a:t>
            </a:r>
            <a:r>
              <a:rPr lang="en-US" dirty="0" smtClean="0"/>
              <a:t> </a:t>
            </a:r>
            <a:r>
              <a:rPr lang="en-US" dirty="0" smtClean="0"/>
              <a:t>bacteria or other host cell</a:t>
            </a:r>
            <a:endParaRPr lang="en-US" dirty="0" smtClean="0"/>
          </a:p>
          <a:p>
            <a:r>
              <a:rPr lang="en-US" dirty="0" smtClean="0"/>
              <a:t>The </a:t>
            </a:r>
            <a:r>
              <a:rPr lang="en-US" dirty="0" smtClean="0"/>
              <a:t>host cell begins making the proteins that you have added via recombination</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4578" name="Picture 2" descr="http://biology.kenyon.edu/courses/biol114/Chap08/week08b_files/mit-insert.gif"/>
          <p:cNvPicPr>
            <a:picLocks noChangeAspect="1" noChangeArrowheads="1"/>
          </p:cNvPicPr>
          <p:nvPr/>
        </p:nvPicPr>
        <p:blipFill>
          <a:blip r:embed="rId2" cstate="print"/>
          <a:srcRect/>
          <a:stretch>
            <a:fillRect/>
          </a:stretch>
        </p:blipFill>
        <p:spPr bwMode="auto">
          <a:xfrm>
            <a:off x="1524000" y="304800"/>
            <a:ext cx="6028018" cy="623887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GMO’s used today</a:t>
            </a:r>
            <a:endParaRPr lang="en-US" dirty="0"/>
          </a:p>
        </p:txBody>
      </p:sp>
      <p:sp>
        <p:nvSpPr>
          <p:cNvPr id="3" name="Content Placeholder 2"/>
          <p:cNvSpPr>
            <a:spLocks noGrp="1"/>
          </p:cNvSpPr>
          <p:nvPr>
            <p:ph idx="1"/>
          </p:nvPr>
        </p:nvSpPr>
        <p:spPr/>
        <p:txBody>
          <a:bodyPr/>
          <a:lstStyle/>
          <a:p>
            <a:r>
              <a:rPr lang="en-US" dirty="0" smtClean="0"/>
              <a:t>GMO = genetically modified organism</a:t>
            </a:r>
          </a:p>
          <a:p>
            <a:r>
              <a:rPr lang="en-US" dirty="0" smtClean="0"/>
              <a:t>Golden rice is a genetically modified rice crop that produces beta-carotene, which can be metabolized into Vitamin A within the body. Scientists hope that golden rice will eventually be a cheap source of beta-carotene in malnourished countries, reducing the number of children worldwide that go blind from Vitamin A </a:t>
            </a:r>
            <a:r>
              <a:rPr lang="en-US" dirty="0" smtClean="0"/>
              <a:t>deficiency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GMO Examples</a:t>
            </a:r>
            <a:endParaRPr lang="en-US" dirty="0"/>
          </a:p>
        </p:txBody>
      </p:sp>
      <p:sp>
        <p:nvSpPr>
          <p:cNvPr id="3" name="Content Placeholder 2"/>
          <p:cNvSpPr>
            <a:spLocks noGrp="1"/>
          </p:cNvSpPr>
          <p:nvPr>
            <p:ph idx="1"/>
          </p:nvPr>
        </p:nvSpPr>
        <p:spPr/>
        <p:txBody>
          <a:bodyPr/>
          <a:lstStyle/>
          <a:p>
            <a:r>
              <a:rPr lang="en-US" dirty="0" smtClean="0"/>
              <a:t>Bt maize is a genetically modified corn crop that produces a toxin that kills European corn borers feeding on the maize</a:t>
            </a:r>
            <a:r>
              <a:rPr lang="en-US" dirty="0" smtClean="0"/>
              <a:t>.</a:t>
            </a:r>
          </a:p>
          <a:p>
            <a:r>
              <a:rPr lang="en-US" b="1" dirty="0" smtClean="0"/>
              <a:t>Factor IX</a:t>
            </a:r>
            <a:r>
              <a:rPr lang="en-US" dirty="0" smtClean="0"/>
              <a:t> : A human clotting factor is </a:t>
            </a:r>
            <a:r>
              <a:rPr lang="en-US" dirty="0" smtClean="0"/>
              <a:t>produced </a:t>
            </a:r>
            <a:r>
              <a:rPr lang="en-US" dirty="0" smtClean="0"/>
              <a:t>by genetically modified sheep. The protein (factor IX) is expressed in milk from which it must be isolated before use by </a:t>
            </a:r>
            <a:r>
              <a:rPr lang="en-US" dirty="0" smtClean="0"/>
              <a:t>hemophiliacs.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GMO Examples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Tomato salt tolerance:</a:t>
            </a:r>
            <a:endParaRPr lang="en-US" dirty="0" smtClean="0"/>
          </a:p>
          <a:p>
            <a:r>
              <a:rPr lang="en-US" dirty="0" smtClean="0"/>
              <a:t>Plants find it hard to grow in salty conditions since this hypertonic soil water results in desiccation, wilting and death of the </a:t>
            </a:r>
            <a:r>
              <a:rPr lang="en-US" dirty="0" smtClean="0"/>
              <a:t>plant. Tomato </a:t>
            </a:r>
            <a:r>
              <a:rPr lang="en-US" dirty="0" smtClean="0"/>
              <a:t>plants have now been genetically modified to carry the gene for salt </a:t>
            </a:r>
            <a:r>
              <a:rPr lang="en-US" dirty="0" smtClean="0"/>
              <a:t>tolerance. The </a:t>
            </a:r>
            <a:r>
              <a:rPr lang="en-US" dirty="0" smtClean="0"/>
              <a:t>origin of the gene was a weed called </a:t>
            </a:r>
            <a:r>
              <a:rPr lang="en-US" i="1" dirty="0" smtClean="0"/>
              <a:t>Arabidopsis </a:t>
            </a:r>
            <a:r>
              <a:rPr lang="en-US" i="1" dirty="0" smtClean="0"/>
              <a:t>thaliana. </a:t>
            </a:r>
            <a:r>
              <a:rPr lang="en-US" dirty="0" smtClean="0"/>
              <a:t>The </a:t>
            </a:r>
            <a:r>
              <a:rPr lang="en-US" dirty="0" smtClean="0"/>
              <a:t>transgenic tomato plant can tolerate </a:t>
            </a:r>
            <a:r>
              <a:rPr lang="en-US" dirty="0" smtClean="0"/>
              <a:t>plants.  This </a:t>
            </a:r>
            <a:r>
              <a:rPr lang="en-US" dirty="0" smtClean="0"/>
              <a:t>now provides the opportunity for a crop to be grown in an otherwise sterile soil.</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GMO Benefits</a:t>
            </a:r>
            <a:endParaRPr lang="en-US" dirty="0"/>
          </a:p>
        </p:txBody>
      </p:sp>
      <p:sp>
        <p:nvSpPr>
          <p:cNvPr id="3" name="Content Placeholder 2"/>
          <p:cNvSpPr>
            <a:spLocks noGrp="1"/>
          </p:cNvSpPr>
          <p:nvPr>
            <p:ph idx="1"/>
          </p:nvPr>
        </p:nvSpPr>
        <p:spPr/>
        <p:txBody>
          <a:bodyPr/>
          <a:lstStyle/>
          <a:p>
            <a:r>
              <a:rPr lang="en-US" dirty="0" smtClean="0"/>
              <a:t>Increased yields particularly in regions of food shortage.</a:t>
            </a:r>
          </a:p>
          <a:p>
            <a:r>
              <a:rPr lang="en-US" dirty="0" smtClean="0"/>
              <a:t>Yields of crops with specific dietary requirement such as vitamins and minerals.</a:t>
            </a:r>
          </a:p>
          <a:p>
            <a:r>
              <a:rPr lang="en-US" dirty="0" smtClean="0"/>
              <a:t>Crops that do not spoil so easily during storage.</a:t>
            </a:r>
          </a:p>
          <a:p>
            <a:r>
              <a:rPr lang="en-US" dirty="0" smtClean="0"/>
              <a:t>GM animals produce similar effect including higher meat yields.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GMO Disadvantages</a:t>
            </a:r>
            <a:endParaRPr lang="en-US" dirty="0"/>
          </a:p>
        </p:txBody>
      </p:sp>
      <p:sp>
        <p:nvSpPr>
          <p:cNvPr id="3" name="Content Placeholder 2"/>
          <p:cNvSpPr>
            <a:spLocks noGrp="1"/>
          </p:cNvSpPr>
          <p:nvPr>
            <p:ph idx="1"/>
          </p:nvPr>
        </p:nvSpPr>
        <p:spPr/>
        <p:txBody>
          <a:bodyPr/>
          <a:lstStyle/>
          <a:p>
            <a:r>
              <a:rPr lang="en-US" dirty="0" smtClean="0"/>
              <a:t>The foods (animal and plant) are considered un-natural and unsafe for human consumption. </a:t>
            </a:r>
          </a:p>
          <a:p>
            <a:r>
              <a:rPr lang="en-US" dirty="0" smtClean="0"/>
              <a:t>There is a risk of the escape of 'genes' into the environment where they may be passed to other organisms with unknown effects.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for Cloning</a:t>
            </a:r>
            <a:endParaRPr lang="en-US" dirty="0"/>
          </a:p>
        </p:txBody>
      </p:sp>
      <p:sp>
        <p:nvSpPr>
          <p:cNvPr id="3" name="Content Placeholder 2"/>
          <p:cNvSpPr>
            <a:spLocks noGrp="1"/>
          </p:cNvSpPr>
          <p:nvPr>
            <p:ph idx="1"/>
          </p:nvPr>
        </p:nvSpPr>
        <p:spPr/>
        <p:txBody>
          <a:bodyPr/>
          <a:lstStyle/>
          <a:p>
            <a:pPr marL="633222" indent="-514350">
              <a:buFont typeface="+mj-lt"/>
              <a:buAutoNum type="arabicPeriod"/>
            </a:pPr>
            <a:r>
              <a:rPr lang="en-US" dirty="0" smtClean="0"/>
              <a:t>The nucleus is removed from the egg cell.</a:t>
            </a:r>
          </a:p>
          <a:p>
            <a:pPr marL="633222" indent="-514350">
              <a:buFont typeface="+mj-lt"/>
              <a:buAutoNum type="arabicPeriod"/>
            </a:pPr>
            <a:r>
              <a:rPr lang="en-US" dirty="0" smtClean="0"/>
              <a:t>The egg cell without a nucleus is fused with the udder cell using a pulse of electricity.</a:t>
            </a:r>
          </a:p>
          <a:p>
            <a:pPr marL="633222" indent="-514350">
              <a:buFont typeface="+mj-lt"/>
              <a:buAutoNum type="arabicPeriod"/>
            </a:pPr>
            <a:r>
              <a:rPr lang="en-US" dirty="0" smtClean="0"/>
              <a:t>The fused cells develop into zygotes.</a:t>
            </a:r>
          </a:p>
          <a:p>
            <a:pPr marL="633222" indent="-514350">
              <a:buFont typeface="+mj-lt"/>
              <a:buAutoNum type="arabicPeriod"/>
            </a:pPr>
            <a:r>
              <a:rPr lang="en-US" dirty="0" smtClean="0"/>
              <a:t>Inserted back into mother</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Polymerase Chain Reaction (PCR)</a:t>
            </a:r>
            <a:endParaRPr lang="en-US" dirty="0"/>
          </a:p>
        </p:txBody>
      </p:sp>
      <p:sp>
        <p:nvSpPr>
          <p:cNvPr id="3" name="Content Placeholder 2"/>
          <p:cNvSpPr>
            <a:spLocks noGrp="1"/>
          </p:cNvSpPr>
          <p:nvPr>
            <p:ph idx="1"/>
          </p:nvPr>
        </p:nvSpPr>
        <p:spPr>
          <a:xfrm>
            <a:off x="228600" y="1752600"/>
            <a:ext cx="4495800" cy="4625609"/>
          </a:xfrm>
        </p:spPr>
        <p:txBody>
          <a:bodyPr/>
          <a:lstStyle/>
          <a:p>
            <a:r>
              <a:rPr lang="en-US" dirty="0" smtClean="0"/>
              <a:t>Using a series of heating/cooling techniques in order to clone many copies of a particular strand of DNA</a:t>
            </a:r>
          </a:p>
          <a:p>
            <a:endParaRPr lang="en-US" dirty="0" smtClean="0"/>
          </a:p>
        </p:txBody>
      </p:sp>
      <p:pic>
        <p:nvPicPr>
          <p:cNvPr id="25602" name="Picture 2" descr="http://www3.bio-rad.com/images/FSD/36_PCR_pro.jpg"/>
          <p:cNvPicPr>
            <a:picLocks noChangeAspect="1" noChangeArrowheads="1"/>
          </p:cNvPicPr>
          <p:nvPr/>
        </p:nvPicPr>
        <p:blipFill>
          <a:blip r:embed="rId2" cstate="print"/>
          <a:srcRect/>
          <a:stretch>
            <a:fillRect/>
          </a:stretch>
        </p:blipFill>
        <p:spPr bwMode="auto">
          <a:xfrm>
            <a:off x="4876800" y="1752600"/>
            <a:ext cx="4095750" cy="409575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6626" name="Picture 2" descr="http://upload.wikimedia.org/wikipedia/commons/6/6b/Cloning_diagram_english.png"/>
          <p:cNvPicPr>
            <a:picLocks noChangeAspect="1" noChangeArrowheads="1"/>
          </p:cNvPicPr>
          <p:nvPr/>
        </p:nvPicPr>
        <p:blipFill>
          <a:blip r:embed="rId2" cstate="print"/>
          <a:srcRect/>
          <a:stretch>
            <a:fillRect/>
          </a:stretch>
        </p:blipFill>
        <p:spPr bwMode="auto">
          <a:xfrm>
            <a:off x="0" y="0"/>
            <a:ext cx="9202326" cy="5562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PCR</a:t>
            </a:r>
            <a:endParaRPr lang="en-US" dirty="0"/>
          </a:p>
        </p:txBody>
      </p:sp>
      <p:sp>
        <p:nvSpPr>
          <p:cNvPr id="3" name="Content Placeholder 2"/>
          <p:cNvSpPr>
            <a:spLocks noGrp="1"/>
          </p:cNvSpPr>
          <p:nvPr>
            <p:ph idx="1"/>
          </p:nvPr>
        </p:nvSpPr>
        <p:spPr/>
        <p:txBody>
          <a:bodyPr/>
          <a:lstStyle/>
          <a:p>
            <a:r>
              <a:rPr lang="en-US" dirty="0" smtClean="0"/>
              <a:t>Thousands of useful copies of DNA made within 20 cycles</a:t>
            </a:r>
            <a:endParaRPr lang="en-US" dirty="0"/>
          </a:p>
        </p:txBody>
      </p:sp>
      <p:pic>
        <p:nvPicPr>
          <p:cNvPr id="27650" name="Picture 2" descr="http://click4biology.info/c4b/4/images/4.4/pcr2.gif"/>
          <p:cNvPicPr>
            <a:picLocks noChangeAspect="1" noChangeArrowheads="1"/>
          </p:cNvPicPr>
          <p:nvPr/>
        </p:nvPicPr>
        <p:blipFill>
          <a:blip r:embed="rId2" cstate="print"/>
          <a:srcRect/>
          <a:stretch>
            <a:fillRect/>
          </a:stretch>
        </p:blipFill>
        <p:spPr bwMode="auto">
          <a:xfrm>
            <a:off x="533400" y="3962400"/>
            <a:ext cx="8001000" cy="209314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Gel </a:t>
            </a:r>
            <a:r>
              <a:rPr lang="en-US" dirty="0" err="1" smtClean="0"/>
              <a:t>Electrophoreisis</a:t>
            </a:r>
            <a:endParaRPr lang="en-US" dirty="0"/>
          </a:p>
        </p:txBody>
      </p:sp>
      <p:sp>
        <p:nvSpPr>
          <p:cNvPr id="3" name="Content Placeholder 2"/>
          <p:cNvSpPr>
            <a:spLocks noGrp="1"/>
          </p:cNvSpPr>
          <p:nvPr>
            <p:ph idx="1"/>
          </p:nvPr>
        </p:nvSpPr>
        <p:spPr>
          <a:xfrm>
            <a:off x="457200" y="1775191"/>
            <a:ext cx="4267200" cy="4625609"/>
          </a:xfrm>
        </p:spPr>
        <p:txBody>
          <a:bodyPr/>
          <a:lstStyle/>
          <a:p>
            <a:r>
              <a:rPr lang="en-US" dirty="0" smtClean="0"/>
              <a:t>DNA can be chopped into pieces of various sizes and put into a gel matrix</a:t>
            </a:r>
          </a:p>
          <a:p>
            <a:r>
              <a:rPr lang="en-US" dirty="0" smtClean="0"/>
              <a:t>The DNA is filtered out based on the size of the various pieces</a:t>
            </a:r>
          </a:p>
          <a:p>
            <a:r>
              <a:rPr lang="en-US" dirty="0" smtClean="0"/>
              <a:t>Larger pieces are closer to the start</a:t>
            </a:r>
            <a:endParaRPr lang="en-US" dirty="0"/>
          </a:p>
        </p:txBody>
      </p:sp>
      <p:pic>
        <p:nvPicPr>
          <p:cNvPr id="28674" name="Picture 2" descr="http://upload.wikimedia.org/wikipedia/commons/thumb/a/a6/Gel_electrophoresis_apparatus.JPG/220px-Gel_electrophoresis_apparatus.JPG"/>
          <p:cNvPicPr>
            <a:picLocks noChangeAspect="1" noChangeArrowheads="1"/>
          </p:cNvPicPr>
          <p:nvPr/>
        </p:nvPicPr>
        <p:blipFill>
          <a:blip r:embed="rId2" cstate="print"/>
          <a:srcRect/>
          <a:stretch>
            <a:fillRect/>
          </a:stretch>
        </p:blipFill>
        <p:spPr bwMode="auto">
          <a:xfrm>
            <a:off x="5181599" y="1981200"/>
            <a:ext cx="3460185" cy="4419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Banding and DNA Profiling</a:t>
            </a:r>
            <a:endParaRPr lang="en-US" dirty="0"/>
          </a:p>
        </p:txBody>
      </p:sp>
      <p:sp>
        <p:nvSpPr>
          <p:cNvPr id="3" name="Content Placeholder 2"/>
          <p:cNvSpPr>
            <a:spLocks noGrp="1"/>
          </p:cNvSpPr>
          <p:nvPr>
            <p:ph idx="1"/>
          </p:nvPr>
        </p:nvSpPr>
        <p:spPr>
          <a:xfrm>
            <a:off x="457200" y="1775191"/>
            <a:ext cx="4343400" cy="4625609"/>
          </a:xfrm>
        </p:spPr>
        <p:txBody>
          <a:bodyPr>
            <a:normAutofit fontScale="92500" lnSpcReduction="10000"/>
          </a:bodyPr>
          <a:lstStyle/>
          <a:p>
            <a:r>
              <a:rPr lang="en-US" b="1" dirty="0" smtClean="0"/>
              <a:t>Satellite (Tandem repeating) DNA</a:t>
            </a:r>
            <a:r>
              <a:rPr lang="en-US" dirty="0" smtClean="0"/>
              <a:t> are highly repetitive sequences of DNA from the non coding region of DNA</a:t>
            </a:r>
          </a:p>
          <a:p>
            <a:r>
              <a:rPr lang="en-US" dirty="0" smtClean="0"/>
              <a:t>Different individuals have a unique length to their satellite regions.</a:t>
            </a:r>
          </a:p>
          <a:p>
            <a:r>
              <a:rPr lang="en-US" dirty="0" smtClean="0"/>
              <a:t>DNA “fingerprinting”</a:t>
            </a:r>
            <a:endParaRPr lang="en-US" dirty="0"/>
          </a:p>
        </p:txBody>
      </p:sp>
      <p:pic>
        <p:nvPicPr>
          <p:cNvPr id="29698" name="Picture 2" descr="http://t2.gstatic.com/images?q=tbn:ANd9GcReNqstAfp5cGsfK-7kmRGESEPYBA7K1lyryR8gi9EVfBdnMqZcYA"/>
          <p:cNvPicPr>
            <a:picLocks noChangeAspect="1" noChangeArrowheads="1"/>
          </p:cNvPicPr>
          <p:nvPr/>
        </p:nvPicPr>
        <p:blipFill>
          <a:blip r:embed="rId2" cstate="print"/>
          <a:srcRect/>
          <a:stretch>
            <a:fillRect/>
          </a:stretch>
        </p:blipFill>
        <p:spPr bwMode="auto">
          <a:xfrm>
            <a:off x="4998722" y="1905000"/>
            <a:ext cx="4145278" cy="2819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Paternity </a:t>
            </a:r>
            <a:endParaRPr lang="en-US" dirty="0"/>
          </a:p>
        </p:txBody>
      </p:sp>
      <p:sp>
        <p:nvSpPr>
          <p:cNvPr id="3" name="Content Placeholder 2"/>
          <p:cNvSpPr>
            <a:spLocks noGrp="1"/>
          </p:cNvSpPr>
          <p:nvPr>
            <p:ph idx="1"/>
          </p:nvPr>
        </p:nvSpPr>
        <p:spPr>
          <a:xfrm>
            <a:off x="457200" y="1775191"/>
            <a:ext cx="5715000" cy="4625609"/>
          </a:xfrm>
        </p:spPr>
        <p:txBody>
          <a:bodyPr>
            <a:normAutofit/>
          </a:bodyPr>
          <a:lstStyle/>
          <a:p>
            <a:r>
              <a:rPr lang="en-US" dirty="0" smtClean="0"/>
              <a:t>DNA  patterns come from the Mom and Dad</a:t>
            </a:r>
          </a:p>
          <a:p>
            <a:r>
              <a:rPr lang="en-US" dirty="0" smtClean="0"/>
              <a:t>The bands on the child's fragments are either found on the mother or the male1. </a:t>
            </a:r>
          </a:p>
          <a:p>
            <a:r>
              <a:rPr lang="en-US" b="1" dirty="0" smtClean="0"/>
              <a:t>Male 1</a:t>
            </a:r>
            <a:r>
              <a:rPr lang="en-US" dirty="0" smtClean="0"/>
              <a:t> therefore is this father of this child. </a:t>
            </a:r>
          </a:p>
          <a:p>
            <a:r>
              <a:rPr lang="en-US" dirty="0" smtClean="0"/>
              <a:t>None of the Male 2 bands appear in the child</a:t>
            </a:r>
          </a:p>
          <a:p>
            <a:endParaRPr lang="en-US" dirty="0"/>
          </a:p>
        </p:txBody>
      </p:sp>
      <p:pic>
        <p:nvPicPr>
          <p:cNvPr id="30722" name="Picture 2" descr="http://click4biology.info/c4b/4/images/4.4/gs1.jpg"/>
          <p:cNvPicPr>
            <a:picLocks noChangeAspect="1" noChangeArrowheads="1"/>
          </p:cNvPicPr>
          <p:nvPr/>
        </p:nvPicPr>
        <p:blipFill>
          <a:blip r:embed="rId2" cstate="print"/>
          <a:srcRect/>
          <a:stretch>
            <a:fillRect/>
          </a:stretch>
        </p:blipFill>
        <p:spPr bwMode="auto">
          <a:xfrm>
            <a:off x="7086600" y="304800"/>
            <a:ext cx="1743075" cy="642185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Forensics</a:t>
            </a:r>
            <a:endParaRPr lang="en-US" dirty="0"/>
          </a:p>
        </p:txBody>
      </p:sp>
      <p:sp>
        <p:nvSpPr>
          <p:cNvPr id="3" name="Content Placeholder 2"/>
          <p:cNvSpPr>
            <a:spLocks noGrp="1"/>
          </p:cNvSpPr>
          <p:nvPr>
            <p:ph idx="1"/>
          </p:nvPr>
        </p:nvSpPr>
        <p:spPr>
          <a:xfrm>
            <a:off x="457200" y="1775191"/>
            <a:ext cx="5257800" cy="4625609"/>
          </a:xfrm>
        </p:spPr>
        <p:txBody>
          <a:bodyPr>
            <a:normAutofit fontScale="92500" lnSpcReduction="10000"/>
          </a:bodyPr>
          <a:lstStyle/>
          <a:p>
            <a:r>
              <a:rPr lang="en-US" dirty="0" smtClean="0"/>
              <a:t>Note that the bands on the specimen are matched by the bands on the Suspect 1.</a:t>
            </a:r>
          </a:p>
          <a:p>
            <a:r>
              <a:rPr lang="en-US" dirty="0" smtClean="0"/>
              <a:t>This means that Suspect 1 was present at the crime scene.</a:t>
            </a:r>
          </a:p>
          <a:p>
            <a:r>
              <a:rPr lang="en-US" dirty="0" smtClean="0"/>
              <a:t>The law will still require to prove a crime was committed and then that Suspect 1 committed the crime</a:t>
            </a:r>
          </a:p>
          <a:p>
            <a:endParaRPr lang="en-US" dirty="0"/>
          </a:p>
        </p:txBody>
      </p:sp>
      <p:pic>
        <p:nvPicPr>
          <p:cNvPr id="31746" name="Picture 2" descr="http://click4biology.info/c4b/4/images/4.4/gs2.gif"/>
          <p:cNvPicPr>
            <a:picLocks noChangeAspect="1" noChangeArrowheads="1"/>
          </p:cNvPicPr>
          <p:nvPr/>
        </p:nvPicPr>
        <p:blipFill>
          <a:blip r:embed="rId2" cstate="print"/>
          <a:srcRect/>
          <a:stretch>
            <a:fillRect/>
          </a:stretch>
        </p:blipFill>
        <p:spPr bwMode="auto">
          <a:xfrm>
            <a:off x="5791199" y="381000"/>
            <a:ext cx="3086099" cy="6172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Human Genome Project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Identify all the approximate 30,000 genes in human DNA. </a:t>
            </a:r>
          </a:p>
          <a:p>
            <a:r>
              <a:rPr lang="en-US" dirty="0" smtClean="0"/>
              <a:t>Determine the sequences of the 3 billion chemical base pairs that make up human DNA.  </a:t>
            </a:r>
          </a:p>
          <a:p>
            <a:r>
              <a:rPr lang="en-US" dirty="0" smtClean="0"/>
              <a:t>Transfer related technologies to the private sector. </a:t>
            </a:r>
          </a:p>
          <a:p>
            <a:r>
              <a:rPr lang="en-US" dirty="0" smtClean="0"/>
              <a:t>To help achieve these goals, researchers also are studying the genetic makeup of several nonhuman organisms. These include the common human gut bacterium Escherichia coli, the fruit fly, and the laboratory mouse. </a:t>
            </a:r>
          </a:p>
          <a:p>
            <a:r>
              <a:rPr lang="en-US" dirty="0" smtClean="0">
                <a:hlinkClick r:id="rId2"/>
              </a:rPr>
              <a:t>http://www.sanger.ac.uk/about/history/hgp/</a:t>
            </a:r>
            <a:r>
              <a:rPr lang="en-US"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 Transfer</a:t>
            </a:r>
            <a:endParaRPr lang="en-US" dirty="0"/>
          </a:p>
        </p:txBody>
      </p:sp>
      <p:sp>
        <p:nvSpPr>
          <p:cNvPr id="3" name="Content Placeholder 2"/>
          <p:cNvSpPr>
            <a:spLocks noGrp="1"/>
          </p:cNvSpPr>
          <p:nvPr>
            <p:ph idx="1"/>
          </p:nvPr>
        </p:nvSpPr>
        <p:spPr/>
        <p:txBody>
          <a:bodyPr/>
          <a:lstStyle/>
          <a:p>
            <a:r>
              <a:rPr lang="en-US" dirty="0" smtClean="0"/>
              <a:t>All living organisms share the same basic genetic code</a:t>
            </a:r>
          </a:p>
          <a:p>
            <a:r>
              <a:rPr lang="en-US" dirty="0" smtClean="0"/>
              <a:t>This allows us the ability to transfer genes between organisms because the basic amino acid sequence of polypeptides translated from them is essentially unchanged</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296</TotalTime>
  <Words>790</Words>
  <Application>Microsoft Office PowerPoint</Application>
  <PresentationFormat>On-screen Show (4:3)</PresentationFormat>
  <Paragraphs>67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Module</vt:lpstr>
      <vt:lpstr>Genetic Engineering and Biotechnology</vt:lpstr>
      <vt:lpstr>Polymerase Chain Reaction (PCR)</vt:lpstr>
      <vt:lpstr>PCR</vt:lpstr>
      <vt:lpstr>Gel Electrophoreisis</vt:lpstr>
      <vt:lpstr>Banding and DNA Profiling</vt:lpstr>
      <vt:lpstr>Paternity </vt:lpstr>
      <vt:lpstr>Forensics</vt:lpstr>
      <vt:lpstr>The Human Genome Project</vt:lpstr>
      <vt:lpstr>Gene Transfer</vt:lpstr>
      <vt:lpstr>Basic Gene Transfer techniques</vt:lpstr>
      <vt:lpstr>Stage 2: Plasmids</vt:lpstr>
      <vt:lpstr>Stage 3: Recombination</vt:lpstr>
      <vt:lpstr>Slide 13</vt:lpstr>
      <vt:lpstr>Examples of GMO’s used today</vt:lpstr>
      <vt:lpstr>GMO Examples</vt:lpstr>
      <vt:lpstr>GMO Examples</vt:lpstr>
      <vt:lpstr>GMO Benefits</vt:lpstr>
      <vt:lpstr>GMO Disadvantages</vt:lpstr>
      <vt:lpstr>Steps for Cloning</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 Engineering and Biotechnology</dc:title>
  <dc:creator>Teacher</dc:creator>
  <cp:lastModifiedBy>Teacher</cp:lastModifiedBy>
  <cp:revision>29</cp:revision>
  <dcterms:created xsi:type="dcterms:W3CDTF">2012-02-06T17:42:16Z</dcterms:created>
  <dcterms:modified xsi:type="dcterms:W3CDTF">2012-02-07T16:19:08Z</dcterms:modified>
</cp:coreProperties>
</file>