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4A605-7278-43C4-ADD6-5A081607359E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687DB-9FC6-479A-A86C-A92F4ABC4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5F562B-CCB2-4D0C-983C-7B7521BC2073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620E19-AE35-4EA6-A269-D418E5D607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3:  Cell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Ragsdale</a:t>
            </a:r>
          </a:p>
          <a:p>
            <a:r>
              <a:rPr lang="en-US" dirty="0" smtClean="0"/>
              <a:t>Biology 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4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4343400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90000"/>
              </a:lnSpc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MITOTIC SPINDLE APARATUS DISAPPEARS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TWO NEW NUCLEAR MEMBRANES DEVELOP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CHROMOSOMES RELAX BACK TO CHROMATIN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4. TELOPHASE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000"/>
            <a:ext cx="3276600" cy="24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8" t="27095" r="41948" b="31102"/>
          <a:stretch>
            <a:fillRect/>
          </a:stretch>
        </p:blipFill>
        <p:spPr bwMode="auto">
          <a:xfrm>
            <a:off x="5715000" y="3962400"/>
            <a:ext cx="2743200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1758" t="27095" r="41948" b="3110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02283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RESULTS IN TWO GENETICALLY IDENTICAL NUCLEI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NOW THAT MITOSIS IS OVER…….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END OF MITOSIS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3429000"/>
            <a:ext cx="79248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>
                <a:solidFill>
                  <a:srgbClr val="FFFFFF"/>
                </a:solidFill>
              </a:rPr>
              <a:t>Cytokinesis</a:t>
            </a:r>
            <a:r>
              <a:rPr lang="en-US" sz="2400" b="1">
                <a:solidFill>
                  <a:srgbClr val="FFFFFF"/>
                </a:solidFill>
              </a:rPr>
              <a:t> - process whereby the cytoplasm of a single cell is divided to spawn two daughter cells</a:t>
            </a:r>
          </a:p>
          <a:p>
            <a:pPr marL="457200" lvl="1" indent="0">
              <a:buClr>
                <a:srgbClr val="FFFFFF"/>
              </a:buClr>
              <a:buFont typeface="Wingdings 3" pitchFamily="16" charset="2"/>
              <a:buChar char="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FFFFFF"/>
                </a:solidFill>
              </a:rPr>
              <a:t>Begins during Telophase</a:t>
            </a:r>
          </a:p>
          <a:p>
            <a:pPr marL="457200" lvl="1" inden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u="sng">
                <a:solidFill>
                  <a:srgbClr val="FFFFFF"/>
                </a:solidFill>
              </a:rPr>
              <a:t>In animals</a:t>
            </a:r>
            <a:r>
              <a:rPr lang="en-US" sz="2400" b="1" i="1">
                <a:solidFill>
                  <a:srgbClr val="FFFFFF"/>
                </a:solidFill>
              </a:rPr>
              <a:t> </a:t>
            </a:r>
            <a:r>
              <a:rPr lang="en-US" sz="2400" b="1">
                <a:solidFill>
                  <a:srgbClr val="FFFFFF"/>
                </a:solidFill>
              </a:rPr>
              <a:t>– cell membrane pinches 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u="sng">
                <a:solidFill>
                  <a:srgbClr val="FFFFFF"/>
                </a:solidFill>
              </a:rPr>
              <a:t>In plants</a:t>
            </a:r>
            <a:r>
              <a:rPr lang="en-US" sz="2400" b="1" i="1">
                <a:solidFill>
                  <a:srgbClr val="FFFFFF"/>
                </a:solidFill>
              </a:rPr>
              <a:t> </a:t>
            </a:r>
            <a:r>
              <a:rPr lang="en-US" sz="2400" b="1">
                <a:solidFill>
                  <a:srgbClr val="FFFFFF"/>
                </a:solidFill>
              </a:rPr>
              <a:t>– </a:t>
            </a:r>
            <a:r>
              <a:rPr lang="en-US" sz="2400" b="1" u="sng">
                <a:solidFill>
                  <a:srgbClr val="FFFFFF"/>
                </a:solidFill>
              </a:rPr>
              <a:t>cell plate</a:t>
            </a:r>
            <a:r>
              <a:rPr lang="en-US" sz="2400" b="1">
                <a:solidFill>
                  <a:srgbClr val="FFFFFF"/>
                </a:solidFill>
              </a:rPr>
              <a:t> forms – vesicles join to form new cell membrane</a:t>
            </a:r>
          </a:p>
        </p:txBody>
      </p:sp>
    </p:spTree>
    <p:extLst>
      <p:ext uri="{BB962C8B-B14F-4D97-AF65-F5344CB8AC3E}">
        <p14:creationId xmlns:p14="http://schemas.microsoft.com/office/powerpoint/2010/main" val="101160579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Purposes of Mitosis 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65125" indent="-254000"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 marL="619125" indent="-273050"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58838" algn="l"/>
                <a:tab pos="1773238" algn="l"/>
                <a:tab pos="2687638" algn="l"/>
                <a:tab pos="3602038" algn="l"/>
                <a:tab pos="4516438" algn="l"/>
                <a:tab pos="5430838" algn="l"/>
                <a:tab pos="6345238" algn="l"/>
                <a:tab pos="7259638" algn="l"/>
                <a:tab pos="8174038" algn="l"/>
                <a:tab pos="9088438" algn="l"/>
                <a:tab pos="10002838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SzPct val="80000"/>
              <a:buFontTx/>
              <a:buNone/>
            </a:pPr>
            <a:r>
              <a:rPr lang="en-US" sz="2800" u="sng"/>
              <a:t>Growth</a:t>
            </a:r>
            <a:r>
              <a:rPr lang="en-US" sz="2800"/>
              <a:t>: multicellular organisms increase their size</a:t>
            </a:r>
          </a:p>
          <a:p>
            <a:pPr lvl="1">
              <a:lnSpc>
                <a:spcPct val="90000"/>
              </a:lnSpc>
              <a:spcBef>
                <a:spcPts val="325"/>
              </a:spcBef>
              <a:buClr>
                <a:srgbClr val="2DA2BF"/>
              </a:buClr>
              <a:buSzPct val="90000"/>
              <a:buFont typeface="Wingdings 3" pitchFamily="16" charset="2"/>
              <a:buChar char=""/>
            </a:pPr>
            <a:r>
              <a:rPr lang="en-US" sz="2400"/>
              <a:t>This growth involves increasing the number of cells through mitosis. These cells will differentiate and specialize their function.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80000"/>
              <a:buFontTx/>
              <a:buNone/>
            </a:pPr>
            <a:r>
              <a:rPr lang="en-US" sz="2800" u="sng"/>
              <a:t>Embryonic Development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80000"/>
              <a:buFontTx/>
              <a:buNone/>
            </a:pPr>
            <a:r>
              <a:rPr lang="en-US" sz="2800" u="sng"/>
              <a:t>Tissue Repair</a:t>
            </a:r>
            <a:r>
              <a:rPr lang="en-US" sz="2800"/>
              <a:t>: As tissues are damaged they can recover through replacing damaged or dead cells.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80000"/>
              <a:buFontTx/>
              <a:buNone/>
            </a:pPr>
            <a:r>
              <a:rPr lang="en-US" sz="2800" u="sng"/>
              <a:t>Asexual Reproduction</a:t>
            </a:r>
            <a:r>
              <a:rPr lang="en-US" sz="2800"/>
              <a:t>: the production of offspring from a single parent using mitosis.</a:t>
            </a:r>
          </a:p>
          <a:p>
            <a:pPr lvl="1">
              <a:lnSpc>
                <a:spcPct val="90000"/>
              </a:lnSpc>
              <a:spcBef>
                <a:spcPts val="325"/>
              </a:spcBef>
              <a:buClr>
                <a:srgbClr val="2DA2BF"/>
              </a:buClr>
              <a:buSzPct val="90000"/>
              <a:buFont typeface="Wingdings 3" pitchFamily="16" charset="2"/>
              <a:buChar char=""/>
            </a:pPr>
            <a:r>
              <a:rPr lang="en-US" sz="2400"/>
              <a:t>offspring are genetically identical to each other and to their “parent”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80000"/>
              <a:buFontTx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4872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Uncontrolled Cell Growth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5791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spcBef>
                <a:spcPts val="6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600"/>
              <a:t>Cancer cells do not respond to the signals that regulate the growth of most cells.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SzPct val="80000"/>
              <a:buFontTx/>
              <a:buNone/>
            </a:pPr>
            <a:endParaRPr lang="en-US" sz="2600"/>
          </a:p>
          <a:p>
            <a:pPr>
              <a:lnSpc>
                <a:spcPct val="80000"/>
              </a:lnSpc>
              <a:spcBef>
                <a:spcPts val="650"/>
              </a:spcBef>
              <a:buClrTx/>
              <a:buSzPct val="80000"/>
              <a:buFontTx/>
              <a:buNone/>
            </a:pPr>
            <a:r>
              <a:rPr lang="en-US" sz="2600" i="1" u="sng"/>
              <a:t>Tumor</a:t>
            </a:r>
            <a:r>
              <a:rPr lang="en-US" sz="2600"/>
              <a:t> – group of cells that divide out of control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SzPct val="80000"/>
              <a:buFontTx/>
              <a:buNone/>
            </a:pPr>
            <a:r>
              <a:rPr lang="en-US" sz="2600"/>
              <a:t>		**Tumors can form in ANY tissue!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SzPct val="80000"/>
              <a:buFontTx/>
              <a:buNone/>
            </a:pPr>
            <a:endParaRPr lang="en-US" sz="2600"/>
          </a:p>
          <a:p>
            <a:pPr>
              <a:lnSpc>
                <a:spcPct val="80000"/>
              </a:lnSpc>
              <a:spcBef>
                <a:spcPts val="650"/>
              </a:spcBef>
              <a:buClrTx/>
              <a:buSzPct val="80000"/>
              <a:buFontTx/>
              <a:buNone/>
            </a:pPr>
            <a:r>
              <a:rPr lang="en-US" sz="2600" u="sng"/>
              <a:t>Cancer</a:t>
            </a:r>
            <a:r>
              <a:rPr lang="en-US" sz="2600"/>
              <a:t> – when the cells dividing out of control spreads to surrounding tissue.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231616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598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762000"/>
            <a:ext cx="7467600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 i="1"/>
              <a:t>'Tumors are not foreign invaders. They arise from the same material used by the body to construct its own tissues. Tumors use the same components -human cells- to form the jumbled masses that disrupt biological order and function and, if left unchecked, to bring the whole complex, life sustaining edifice that is the human body crashing down'.</a:t>
            </a:r>
          </a:p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/>
              <a:t>R. Weinberg, R. (1998) </a:t>
            </a:r>
            <a:r>
              <a:rPr lang="en-US" sz="2800" i="1"/>
              <a:t>One Renegade Cell. </a:t>
            </a:r>
            <a:r>
              <a:rPr lang="en-US" sz="2800"/>
              <a:t>London:Phoenix, Science Masters Series.</a:t>
            </a:r>
          </a:p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3353377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DNA BASICS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838200"/>
            <a:ext cx="38862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 marL="720725" indent="-273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60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2400" u="sng"/>
          </a:p>
          <a:p>
            <a:pPr>
              <a:spcBef>
                <a:spcPts val="600"/>
              </a:spcBef>
              <a:buClr>
                <a:srgbClr val="2DA2BF"/>
              </a:buClr>
              <a:buSzPct val="80000"/>
              <a:buFont typeface="Wingdings" charset="2"/>
              <a:buChar char=""/>
            </a:pPr>
            <a:r>
              <a:rPr lang="en-US" sz="2400"/>
              <a:t>DNA is the molecule used for hereditary information </a:t>
            </a:r>
          </a:p>
          <a:p>
            <a:pPr lvl="1">
              <a:spcBef>
                <a:spcPts val="50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000"/>
              <a:t>(sometimes RNA)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  <a:p>
            <a:pPr>
              <a:spcBef>
                <a:spcPts val="6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400"/>
              <a:t>DNA structure:</a:t>
            </a:r>
          </a:p>
          <a:p>
            <a:pPr>
              <a:spcBef>
                <a:spcPts val="6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400"/>
              <a:t>Double stranded helix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34" t="64159" b="4268"/>
          <a:stretch>
            <a:fillRect/>
          </a:stretch>
        </p:blipFill>
        <p:spPr bwMode="auto">
          <a:xfrm>
            <a:off x="3886200" y="1295400"/>
            <a:ext cx="5029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6234" t="64159" b="426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0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447800"/>
            <a:ext cx="3028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381000"/>
            <a:ext cx="5715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 u="sng"/>
              <a:t>CHROMOSOMES</a:t>
            </a:r>
            <a:r>
              <a:rPr lang="en-US" sz="2800"/>
              <a:t> – very compact structure DNA forms before reproduction</a:t>
            </a:r>
          </a:p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/>
              <a:t>Before a cells starts forming chromosomes, the cell makes a copy of all it’s DNA</a:t>
            </a:r>
          </a:p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/>
              <a:t>Each double stranded Chromosome has 2 copies of the same genes</a:t>
            </a:r>
          </a:p>
          <a:p>
            <a:pPr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 b="1" u="sng"/>
              <a:t>CHROMATID</a:t>
            </a:r>
            <a:r>
              <a:rPr lang="en-US" sz="2800"/>
              <a:t> – one set of the copied DNA.  Each chromatid consists of one long strand of DNA</a:t>
            </a:r>
          </a:p>
        </p:txBody>
      </p:sp>
    </p:spTree>
    <p:extLst>
      <p:ext uri="{BB962C8B-B14F-4D97-AF65-F5344CB8AC3E}">
        <p14:creationId xmlns:p14="http://schemas.microsoft.com/office/powerpoint/2010/main" val="2838405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PARTS OF A CHROMOSOME: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1447800"/>
            <a:ext cx="88392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 u="sng"/>
              <a:t>Chromatid </a:t>
            </a:r>
            <a:r>
              <a:rPr lang="en-US" sz="3000"/>
              <a:t>– half of the double stranded chromosome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 u="sng"/>
              <a:t>Centromere</a:t>
            </a:r>
            <a:r>
              <a:rPr lang="en-US" sz="3000"/>
              <a:t> – point where the two chromatids are held together until pulled apart in cell division.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43" b="37509"/>
          <a:stretch>
            <a:fillRect/>
          </a:stretch>
        </p:blipFill>
        <p:spPr bwMode="auto">
          <a:xfrm>
            <a:off x="1752600" y="3733800"/>
            <a:ext cx="4665663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31143" b="3750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77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HOW IS DNA ORGANIZED?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 marL="720725" indent="-273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90000"/>
              </a:lnSpc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DNA IS EXTREMELY LONG FOR ITS SIZE!</a:t>
            </a:r>
          </a:p>
          <a:p>
            <a:pPr lvl="1">
              <a:lnSpc>
                <a:spcPct val="90000"/>
              </a:lnSpc>
              <a:spcBef>
                <a:spcPts val="65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600"/>
              <a:t>IMAGINE A ROPE THE SIZE OF A FOOTBALL FIELD.  NOW TRY TO GET THAT ROPE COILED UP TIGHTLY INTO A SMALL HANDBAG.  </a:t>
            </a:r>
          </a:p>
          <a:p>
            <a:pPr lvl="1">
              <a:lnSpc>
                <a:spcPct val="90000"/>
              </a:lnSpc>
              <a:spcBef>
                <a:spcPts val="65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600"/>
              <a:t>IT WOULD TANGLE UP REALLY EASILY, RIGHT?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DNA </a:t>
            </a:r>
            <a:r>
              <a:rPr lang="en-US" sz="3000" b="1" i="1"/>
              <a:t>MUST</a:t>
            </a:r>
            <a:r>
              <a:rPr lang="en-US" sz="3000"/>
              <a:t> FIND A WAY TO KEEP FROM GETTING TANGLED UP</a:t>
            </a:r>
          </a:p>
        </p:txBody>
      </p:sp>
    </p:spTree>
    <p:extLst>
      <p:ext uri="{BB962C8B-B14F-4D97-AF65-F5344CB8AC3E}">
        <p14:creationId xmlns:p14="http://schemas.microsoft.com/office/powerpoint/2010/main" val="252520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HISTONES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01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 marL="720725" indent="-273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HISTONES ARE BIG PROTEINS THAT DNA WRAPS AROUND </a:t>
            </a:r>
          </a:p>
          <a:p>
            <a:pPr lvl="1">
              <a:spcBef>
                <a:spcPts val="65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600"/>
              <a:t>ACTS LIKE A SPOOL OF THREAD</a:t>
            </a:r>
          </a:p>
          <a:p>
            <a:pPr lvl="1">
              <a:spcBef>
                <a:spcPts val="65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600"/>
              <a:t>KEEPS THE DNA FROM TANGLING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51244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731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9100" indent="-381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Tx/>
              <a:buSzPct val="80000"/>
              <a:buFontTx/>
              <a:buNone/>
            </a:pPr>
            <a:r>
              <a:rPr lang="en-US" sz="3000" b="1"/>
              <a:t>    Interphase is an active period in the life of a cell when many metabolic reactions occur, including protein synthesis, DNA replication and an increase in the number of mitochondria and/or chloroplasts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 b="1"/>
          </a:p>
        </p:txBody>
      </p:sp>
    </p:spTree>
    <p:extLst>
      <p:ext uri="{BB962C8B-B14F-4D97-AF65-F5344CB8AC3E}">
        <p14:creationId xmlns:p14="http://schemas.microsoft.com/office/powerpoint/2010/main" val="28734000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74625"/>
            <a:ext cx="74676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100">
                <a:latin typeface="Franklin Gothic Book" pitchFamily="32" charset="0"/>
              </a:rPr>
              <a:t>NUCLEOSOMES AND CHROMATIN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1905000"/>
            <a:ext cx="807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71463" indent="-271463"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 marL="638175" indent="-246063"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175" algn="l"/>
                <a:tab pos="1679575" algn="l"/>
                <a:tab pos="2593975" algn="l"/>
                <a:tab pos="3508375" algn="l"/>
                <a:tab pos="4422775" algn="l"/>
                <a:tab pos="5337175" algn="l"/>
                <a:tab pos="6251575" algn="l"/>
                <a:tab pos="7165975" algn="l"/>
                <a:tab pos="8080375" algn="l"/>
                <a:tab pos="8994775" algn="l"/>
                <a:tab pos="99091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EB641B"/>
              </a:buClr>
              <a:buSzPct val="80000"/>
              <a:buFont typeface="Wingdings 2" pitchFamily="16" charset="2"/>
              <a:buChar char=""/>
            </a:pPr>
            <a:r>
              <a:rPr lang="en-US" sz="3000"/>
              <a:t>NUCLEOSOMES – THE INDIVIDUAL “UNITS” OF DNA WRAPPED AROUND A HISTONE</a:t>
            </a:r>
          </a:p>
          <a:p>
            <a:pPr lvl="1">
              <a:spcBef>
                <a:spcPts val="65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600"/>
              <a:t>THEY COIL UP TIGHTLY AROUND EACH OTHER FORMING A </a:t>
            </a:r>
            <a:r>
              <a:rPr lang="en-US" sz="2600" b="1" i="1"/>
              <a:t>THICK FIBER</a:t>
            </a:r>
          </a:p>
          <a:p>
            <a:pPr>
              <a:spcBef>
                <a:spcPts val="750"/>
              </a:spcBef>
              <a:buClr>
                <a:srgbClr val="EB641B"/>
              </a:buClr>
              <a:buSzPct val="80000"/>
              <a:buFont typeface="Wingdings 2" pitchFamily="16" charset="2"/>
              <a:buChar char=""/>
            </a:pPr>
            <a:r>
              <a:rPr lang="en-US" sz="3000"/>
              <a:t>CHROMATIN – THE THICK FIBER FORMED BY DNA WRAPPED AROUND HISTONE PROTEINS</a:t>
            </a:r>
          </a:p>
        </p:txBody>
      </p:sp>
    </p:spTree>
    <p:extLst>
      <p:ext uri="{BB962C8B-B14F-4D97-AF65-F5344CB8AC3E}">
        <p14:creationId xmlns:p14="http://schemas.microsoft.com/office/powerpoint/2010/main" val="535742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74625"/>
            <a:ext cx="74676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100">
                <a:solidFill>
                  <a:srgbClr val="09B8E4"/>
                </a:solidFill>
                <a:latin typeface="Franklin Gothic Book" pitchFamily="32" charset="0"/>
              </a:rPr>
              <a:t>THE THREE PARTS OF INTERPHASE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752600"/>
            <a:ext cx="52578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630238" indent="-514350"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23950" algn="l"/>
                <a:tab pos="2038350" algn="l"/>
                <a:tab pos="2952750" algn="l"/>
                <a:tab pos="3867150" algn="l"/>
                <a:tab pos="4781550" algn="l"/>
                <a:tab pos="5695950" algn="l"/>
                <a:tab pos="6610350" algn="l"/>
                <a:tab pos="7524750" algn="l"/>
                <a:tab pos="8439150" algn="l"/>
                <a:tab pos="9353550" algn="l"/>
                <a:tab pos="1026795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2DA2BF"/>
              </a:buClr>
              <a:buSzPct val="80000"/>
              <a:buFont typeface="Times New Roman" pitchFamily="16" charset="0"/>
              <a:buAutoNum type="arabicPeriod"/>
            </a:pPr>
            <a:r>
              <a:rPr lang="en-US" sz="2800"/>
              <a:t>G1 – CELL GROWS AND FUNCTIONS NORMALLY (PROTEIN SYNTHESIS / MITOCHONDRIA REPLICATION ETC.)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2DA2BF"/>
              </a:buClr>
              <a:buSzPct val="80000"/>
              <a:buFont typeface="Times New Roman" pitchFamily="16" charset="0"/>
              <a:buAutoNum type="arabicPeriod"/>
            </a:pPr>
            <a:r>
              <a:rPr lang="en-US" sz="2800"/>
              <a:t>S – DNA IS COPIED. </a:t>
            </a:r>
            <a:r>
              <a:rPr lang="en-US" sz="2800" i="1"/>
              <a:t>At this point the mass of DNA in the cell has doubled.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2DA2BF"/>
              </a:buClr>
              <a:buSzPct val="80000"/>
              <a:buFont typeface="Times New Roman" pitchFamily="16" charset="0"/>
              <a:buAutoNum type="arabicPeriod"/>
            </a:pPr>
            <a:r>
              <a:rPr lang="en-US" sz="2800"/>
              <a:t>G2 – CELL CHECKS ITSELF AND PREPARES TO ENTER MITOSIS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017" b="8829"/>
          <a:stretch>
            <a:fillRect/>
          </a:stretch>
        </p:blipFill>
        <p:spPr bwMode="auto">
          <a:xfrm>
            <a:off x="5334000" y="2286000"/>
            <a:ext cx="38100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604" r="2017" b="882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82623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solidFill>
                  <a:srgbClr val="09B8E4"/>
                </a:solidFill>
                <a:latin typeface="Franklin Gothic Book" pitchFamily="32" charset="0"/>
              </a:rPr>
              <a:t>MITOSIS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52578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6563" indent="-319088"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30275" algn="l"/>
                <a:tab pos="1844675" algn="l"/>
                <a:tab pos="2759075" algn="l"/>
                <a:tab pos="3673475" algn="l"/>
                <a:tab pos="4587875" algn="l"/>
                <a:tab pos="5502275" algn="l"/>
                <a:tab pos="6416675" algn="l"/>
                <a:tab pos="7331075" algn="l"/>
                <a:tab pos="8245475" algn="l"/>
                <a:tab pos="9159875" algn="l"/>
                <a:tab pos="1007427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>
                <a:srgbClr val="2DA2BF"/>
              </a:buClr>
              <a:buSzPct val="80000"/>
              <a:buFont typeface="Wingdings 2" pitchFamily="16" charset="2"/>
              <a:buChar char=""/>
            </a:pPr>
            <a:r>
              <a:rPr lang="en-US" sz="2400" i="1"/>
              <a:t>IT’S IMPORTANT TO UNDERSTAND WHAT MITOSIS IS AND WHAT MITOSIS ISN’T</a:t>
            </a:r>
          </a:p>
          <a:p>
            <a:pPr>
              <a:buClr>
                <a:srgbClr val="2DA2BF"/>
              </a:buClr>
              <a:buSzPct val="80000"/>
              <a:buFont typeface="Wingdings 2" pitchFamily="16" charset="2"/>
              <a:buChar char=""/>
            </a:pPr>
            <a:r>
              <a:rPr lang="en-US" sz="2800"/>
              <a:t>MITOSIS </a:t>
            </a:r>
            <a:r>
              <a:rPr lang="en-US" sz="2800" b="1" i="1"/>
              <a:t>IS</a:t>
            </a:r>
            <a:r>
              <a:rPr lang="en-US" sz="2800"/>
              <a:t> THE DIVISION OF THE NUCLEUS THAT GENERATES TWO DAUGHTER NUCLEI</a:t>
            </a:r>
          </a:p>
          <a:p>
            <a:pPr>
              <a:buClr>
                <a:srgbClr val="2DA2BF"/>
              </a:buClr>
              <a:buSzPct val="80000"/>
              <a:buFont typeface="Wingdings 2" pitchFamily="16" charset="2"/>
              <a:buChar char=""/>
            </a:pPr>
            <a:r>
              <a:rPr lang="en-US" sz="2800"/>
              <a:t>MITOSIS </a:t>
            </a:r>
            <a:r>
              <a:rPr lang="en-US" sz="2800" b="1" i="1" u="sng"/>
              <a:t>IS NOT</a:t>
            </a:r>
            <a:r>
              <a:rPr lang="en-US" sz="2800" i="1"/>
              <a:t> </a:t>
            </a:r>
            <a:r>
              <a:rPr lang="en-US" sz="2800"/>
              <a:t>THE DIVISION OF THE CELL ITSELF, ONLY THE NUCLEUS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3124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48652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solidFill>
                  <a:srgbClr val="09B8E4"/>
                </a:solidFill>
                <a:latin typeface="Franklin Gothic Book" pitchFamily="32" charset="0"/>
              </a:rPr>
              <a:t>4 PHASES OF MITOSIS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PROPHASE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METAPHASE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ANAPHASE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TELOPHASE</a:t>
            </a:r>
          </a:p>
        </p:txBody>
      </p:sp>
    </p:spTree>
    <p:extLst>
      <p:ext uri="{BB962C8B-B14F-4D97-AF65-F5344CB8AC3E}">
        <p14:creationId xmlns:p14="http://schemas.microsoft.com/office/powerpoint/2010/main" val="70313336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solidFill>
                  <a:srgbClr val="09B8E4"/>
                </a:solidFill>
                <a:latin typeface="Franklin Gothic Book" pitchFamily="32" charset="0"/>
              </a:rPr>
              <a:t>1. PROPHASE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DNA CONDENSES TO FORM CHROMOSOMES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NUCLEUS AND NUCLEAR MEMBRANE BREAK DOWN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CENTRIOLES BEGIN TO SEPARATE TO OPPOSITE ENDS OF THE CELL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THE MITOCHONDRIAL SPINDLE BEGINS TO DEVELOP</a:t>
            </a:r>
          </a:p>
        </p:txBody>
      </p:sp>
    </p:spTree>
    <p:extLst>
      <p:ext uri="{BB962C8B-B14F-4D97-AF65-F5344CB8AC3E}">
        <p14:creationId xmlns:p14="http://schemas.microsoft.com/office/powerpoint/2010/main" val="355070799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solidFill>
                  <a:srgbClr val="09B8E4"/>
                </a:solidFill>
                <a:latin typeface="Franklin Gothic Book" pitchFamily="32" charset="0"/>
              </a:rPr>
              <a:t>PROPHASE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Times New Roman" pitchFamily="16" charset="0"/>
              <a:buBlip>
                <a:blip r:embed="rId3"/>
              </a:buBlip>
            </a:pPr>
            <a:r>
              <a:rPr lang="en-US" sz="3000" u="sng"/>
              <a:t>Centrioles</a:t>
            </a:r>
            <a:r>
              <a:rPr lang="en-US" sz="3000"/>
              <a:t> - the main microtubule organizing center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Times New Roman" pitchFamily="16" charset="0"/>
              <a:buBlip>
                <a:blip r:embed="rId3"/>
              </a:buBlip>
            </a:pPr>
            <a:r>
              <a:rPr lang="en-US" sz="3000" u="sng"/>
              <a:t>Mitotic Spindle microtubules</a:t>
            </a:r>
            <a:r>
              <a:rPr lang="en-US" sz="3000"/>
              <a:t> – cytoskeleton that pulls apart chromosomes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None/>
            </a:pPr>
            <a:endParaRPr lang="en-US" sz="300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363855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72" t="37068" r="9456" b="27951"/>
          <a:stretch>
            <a:fillRect/>
          </a:stretch>
        </p:blipFill>
        <p:spPr bwMode="auto">
          <a:xfrm>
            <a:off x="4800600" y="4114800"/>
            <a:ext cx="3657600" cy="251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172" t="37068" r="9456" b="2795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81356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solidFill>
                  <a:srgbClr val="09B8E4"/>
                </a:solidFill>
                <a:latin typeface="Franklin Gothic Book" pitchFamily="32" charset="0"/>
              </a:rPr>
              <a:t>2. METAPHASE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 marL="720725" indent="-273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CHROMOSOMES LINE UP ACROSS THE CENTER OF THE CELL</a:t>
            </a:r>
          </a:p>
          <a:p>
            <a:pPr>
              <a:spcBef>
                <a:spcPts val="75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3000"/>
              <a:t>SPINDLE MICROTUBLES – LINE UP THE CHROMOSOMES</a:t>
            </a:r>
          </a:p>
          <a:p>
            <a:pPr lvl="1">
              <a:spcBef>
                <a:spcPts val="650"/>
              </a:spcBef>
              <a:buClr>
                <a:srgbClr val="2DA2BF"/>
              </a:buClr>
              <a:buSzPct val="90000"/>
              <a:buFont typeface="Wingdings 2" pitchFamily="16" charset="2"/>
              <a:buChar char=""/>
            </a:pPr>
            <a:r>
              <a:rPr lang="en-US" sz="2600"/>
              <a:t>ATTACH TO CENTROMERE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8" t="47804" r="2954" b="4840"/>
          <a:stretch>
            <a:fillRect/>
          </a:stretch>
        </p:blipFill>
        <p:spPr bwMode="auto">
          <a:xfrm>
            <a:off x="228600" y="4191000"/>
            <a:ext cx="41148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1928" t="47804" r="2954" b="484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8" t="16975" r="9715" b="11726"/>
          <a:stretch>
            <a:fillRect/>
          </a:stretch>
        </p:blipFill>
        <p:spPr bwMode="auto">
          <a:xfrm>
            <a:off x="5410200" y="4114800"/>
            <a:ext cx="3276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9148" t="16975" r="9715" b="1172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42915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533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2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/>
              <a:t>BEGINS WHEN CHROMOSOMES SEPARATE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/>
              <a:t>THE CENTROMERE SPLITS (THE THING THAT HELD THE CHROMOSOMES TOGETHER)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2DA2BF"/>
              </a:buClr>
              <a:buSzPct val="80000"/>
              <a:buFont typeface="Wingdings 2" pitchFamily="16" charset="2"/>
              <a:buChar char=""/>
            </a:pPr>
            <a:r>
              <a:rPr lang="en-US" sz="2800"/>
              <a:t>SISTER SINGLE STRANDED CHROMOSOMES MOVE TO OPPOSITE POLES	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4600">
                <a:latin typeface="Franklin Gothic Book" pitchFamily="32" charset="0"/>
              </a:rPr>
              <a:t>3. ANAPHASE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5" t="13332" r="12558" b="9018"/>
          <a:stretch>
            <a:fillRect/>
          </a:stretch>
        </p:blipFill>
        <p:spPr bwMode="auto">
          <a:xfrm>
            <a:off x="6324600" y="838200"/>
            <a:ext cx="2495550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6045" t="13332" r="12558" b="901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3" t="19975" r="36531" b="41783"/>
          <a:stretch>
            <a:fillRect/>
          </a:stretch>
        </p:blipFill>
        <p:spPr bwMode="auto">
          <a:xfrm>
            <a:off x="6248400" y="35814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3073" t="19975" r="36531" b="4178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029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</TotalTime>
  <Words>715</Words>
  <Application>Microsoft Office PowerPoint</Application>
  <PresentationFormat>On-screen Show (4:3)</PresentationFormat>
  <Paragraphs>90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Chapter 3:  Cell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Cell Division</dc:title>
  <dc:creator>Ragsdale, Melinda</dc:creator>
  <cp:lastModifiedBy>Ragsdale, Melinda</cp:lastModifiedBy>
  <cp:revision>1</cp:revision>
  <dcterms:created xsi:type="dcterms:W3CDTF">2013-09-20T14:47:29Z</dcterms:created>
  <dcterms:modified xsi:type="dcterms:W3CDTF">2013-09-20T14:52:57Z</dcterms:modified>
</cp:coreProperties>
</file>