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C461BA8-FC17-404D-BEC3-FA433ECDEC0D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7F13DF9-CD3C-493A-A2FE-DC2E7ADE86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1BA8-FC17-404D-BEC3-FA433ECDEC0D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3DF9-CD3C-493A-A2FE-DC2E7ADE86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1BA8-FC17-404D-BEC3-FA433ECDEC0D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3DF9-CD3C-493A-A2FE-DC2E7ADE86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C461BA8-FC17-404D-BEC3-FA433ECDEC0D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3DF9-CD3C-493A-A2FE-DC2E7ADE86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C461BA8-FC17-404D-BEC3-FA433ECDEC0D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7F13DF9-CD3C-493A-A2FE-DC2E7ADE86A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C461BA8-FC17-404D-BEC3-FA433ECDEC0D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7F13DF9-CD3C-493A-A2FE-DC2E7ADE86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C461BA8-FC17-404D-BEC3-FA433ECDEC0D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7F13DF9-CD3C-493A-A2FE-DC2E7ADE86A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1BA8-FC17-404D-BEC3-FA433ECDEC0D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3DF9-CD3C-493A-A2FE-DC2E7ADE86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C461BA8-FC17-404D-BEC3-FA433ECDEC0D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7F13DF9-CD3C-493A-A2FE-DC2E7ADE86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C461BA8-FC17-404D-BEC3-FA433ECDEC0D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7F13DF9-CD3C-493A-A2FE-DC2E7ADE86A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C461BA8-FC17-404D-BEC3-FA433ECDEC0D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7F13DF9-CD3C-493A-A2FE-DC2E7ADE86A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C461BA8-FC17-404D-BEC3-FA433ECDEC0D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7F13DF9-CD3C-493A-A2FE-DC2E7ADE86A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endocytosis&amp;source=images&amp;cd=&amp;cad=rja&amp;docid=ArdfX9vr29Rc1M&amp;tbnid=sO2mNQNyI9A3eM:&amp;ved=0CAUQjRw&amp;url=http%3A%2F%2Fwww.kscience.co.uk%2Fas%2Fmodule1%2Fendocytosis.htm&amp;ei=0MgxUueaG8KvqgGh8oDQDA&amp;bvm=bv.52109249,d.aWM&amp;psig=AFQjCNHVa2V5S-apWaMaj0Jxpr0IxLX4uw&amp;ust=1379080741427652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endocytosis&amp;source=images&amp;cd=&amp;cad=rja&amp;docid=WUhse6_vrho1xM&amp;tbnid=Or1mbwm6U4YH7M:&amp;ved=0CAUQjRw&amp;url=http%3A%2F%2Flibrary.thinkquest.org%2FC004535%2Fmolecule_transport.html&amp;ei=3ckxUrvXCYS2rQHj5ICoCg&amp;bvm=bv.52109249,d.aWM&amp;psig=AFQjCNHVa2V5S-apWaMaj0Jxpr0IxLX4uw&amp;ust=137908074142765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Membranes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Ragsdale</a:t>
            </a:r>
          </a:p>
          <a:p>
            <a:r>
              <a:rPr lang="en-US" dirty="0" smtClean="0"/>
              <a:t>Bio SL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Membrane 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Channel Proteins </a:t>
            </a:r>
          </a:p>
          <a:p>
            <a:pPr lvl="1"/>
            <a:r>
              <a:rPr lang="en-US" dirty="0" smtClean="0"/>
              <a:t>Create channels that span both sides of the membrane </a:t>
            </a:r>
          </a:p>
          <a:p>
            <a:pPr lvl="1"/>
            <a:r>
              <a:rPr lang="en-US" dirty="0" smtClean="0"/>
              <a:t>Site of passive transport</a:t>
            </a:r>
          </a:p>
          <a:p>
            <a:endParaRPr lang="en-US" dirty="0" smtClean="0"/>
          </a:p>
          <a:p>
            <a:r>
              <a:rPr lang="en-US" dirty="0" smtClean="0"/>
              <a:t>Pump Proteins</a:t>
            </a:r>
          </a:p>
          <a:p>
            <a:pPr lvl="1"/>
            <a:r>
              <a:rPr lang="en-US" dirty="0" smtClean="0"/>
              <a:t>Channels that span both sides of the membrane</a:t>
            </a:r>
          </a:p>
          <a:p>
            <a:pPr lvl="1"/>
            <a:r>
              <a:rPr lang="en-US" dirty="0" smtClean="0"/>
              <a:t>Pumps release energy from ATP and use it to power active transport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Membrane 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Receptor Proteins</a:t>
            </a:r>
          </a:p>
          <a:p>
            <a:pPr lvl="1"/>
            <a:r>
              <a:rPr lang="en-US" dirty="0" smtClean="0"/>
              <a:t>Sites exposed on the outside of the membrane built to recognize one specific hormone</a:t>
            </a:r>
          </a:p>
          <a:p>
            <a:pPr lvl="1"/>
            <a:r>
              <a:rPr lang="en-US" dirty="0" smtClean="0"/>
              <a:t>Involved in cell and substance recognition</a:t>
            </a:r>
          </a:p>
          <a:p>
            <a:r>
              <a:rPr lang="en-US" dirty="0" smtClean="0"/>
              <a:t>Enzymes</a:t>
            </a:r>
          </a:p>
          <a:p>
            <a:pPr lvl="1"/>
            <a:r>
              <a:rPr lang="en-US" dirty="0" smtClean="0"/>
              <a:t>Either catalyze reactions inside or outside the cell depending on the location of the active site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Membrane 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Electron Carriers</a:t>
            </a:r>
          </a:p>
          <a:p>
            <a:pPr lvl="1"/>
            <a:r>
              <a:rPr lang="en-US" dirty="0" smtClean="0"/>
              <a:t>Allow the passage of electrons from one carrier to the other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major categories</a:t>
            </a:r>
          </a:p>
          <a:p>
            <a:pPr lvl="1"/>
            <a:r>
              <a:rPr lang="en-US" dirty="0" smtClean="0"/>
              <a:t>Active transport – requires some form of energy input (ATP)</a:t>
            </a:r>
          </a:p>
          <a:p>
            <a:pPr lvl="1"/>
            <a:r>
              <a:rPr lang="en-US" dirty="0" smtClean="0"/>
              <a:t>Passive – requires no energy input</a:t>
            </a:r>
          </a:p>
          <a:p>
            <a:pPr lvl="2"/>
            <a:r>
              <a:rPr lang="en-US" dirty="0" smtClean="0"/>
              <a:t>Diffusion</a:t>
            </a:r>
          </a:p>
          <a:p>
            <a:pPr lvl="2"/>
            <a:r>
              <a:rPr lang="en-US" dirty="0" smtClean="0"/>
              <a:t>Facilitated Diffusion</a:t>
            </a:r>
          </a:p>
          <a:p>
            <a:pPr lvl="2"/>
            <a:r>
              <a:rPr lang="en-US" dirty="0" smtClean="0"/>
              <a:t>Osmosis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822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8320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Simple Diffusion – movement of molecules from an area of high concentration to low concentration</a:t>
            </a:r>
          </a:p>
          <a:p>
            <a:pPr lvl="1"/>
            <a:r>
              <a:rPr lang="en-US" dirty="0" smtClean="0"/>
              <a:t>Molecules that are small enough (like Oxygen and Carbon Dioxide) can follow a concentration gradient and move through the cell membrane automatically</a:t>
            </a:r>
          </a:p>
          <a:p>
            <a:r>
              <a:rPr lang="en-US" dirty="0" smtClean="0"/>
              <a:t>Facilitated Diffusion</a:t>
            </a:r>
          </a:p>
          <a:p>
            <a:pPr lvl="1"/>
            <a:r>
              <a:rPr lang="en-US" dirty="0" smtClean="0"/>
              <a:t>Proteins form channels that cross the membrane barrier</a:t>
            </a:r>
          </a:p>
          <a:p>
            <a:pPr lvl="1"/>
            <a:r>
              <a:rPr lang="en-US" dirty="0" smtClean="0"/>
              <a:t>Larger molecules like sugar and protein cannot diffuse through the  membrane without help.</a:t>
            </a:r>
          </a:p>
          <a:p>
            <a:pPr lvl="1"/>
            <a:r>
              <a:rPr lang="en-US" dirty="0" smtClean="0"/>
              <a:t>By using these channels, the molecules can move in and out of the cell without expending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9562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Transport - Osmosis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3080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movement of water through a semi-permeable membrane from an area of low solute concentration to high solute concentration</a:t>
            </a:r>
          </a:p>
          <a:p>
            <a:r>
              <a:rPr lang="en-US" dirty="0" smtClean="0"/>
              <a:t>Think of it like this – water always follows salt</a:t>
            </a:r>
          </a:p>
          <a:p>
            <a:pPr lvl="1"/>
            <a:r>
              <a:rPr lang="en-US" dirty="0" smtClean="0"/>
              <a:t>Hypertonic solution = the concentration of solute is higher than the cells inside =&gt; water is pulled out of cells making them shrink</a:t>
            </a:r>
          </a:p>
          <a:p>
            <a:pPr lvl="1"/>
            <a:r>
              <a:rPr lang="en-US" dirty="0" smtClean="0"/>
              <a:t>Hypotonic solution = the concentration of solute is lower than the cells inside =&gt; water is forced inside the cells making them expand</a:t>
            </a:r>
          </a:p>
          <a:p>
            <a:pPr lvl="1"/>
            <a:r>
              <a:rPr lang="en-US" dirty="0" smtClean="0"/>
              <a:t>Isotonic solution = the solution concentration is the same inside and outside the cells</a:t>
            </a:r>
          </a:p>
        </p:txBody>
      </p:sp>
    </p:spTree>
    <p:extLst>
      <p:ext uri="{BB962C8B-B14F-4D97-AF65-F5344CB8AC3E}">
        <p14:creationId xmlns:p14="http://schemas.microsoft.com/office/powerpoint/2010/main" val="1162226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Transport – ATP Pumps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build concentration gradients, solute must be pumped either inside or outside the cell</a:t>
            </a:r>
          </a:p>
          <a:p>
            <a:r>
              <a:rPr lang="en-US" dirty="0" smtClean="0"/>
              <a:t>ATP = adenosine triphosphate 	</a:t>
            </a:r>
          </a:p>
          <a:p>
            <a:pPr lvl="1"/>
            <a:r>
              <a:rPr lang="en-US" dirty="0" smtClean="0"/>
              <a:t>Provides the energy required to activate the pump</a:t>
            </a:r>
          </a:p>
          <a:p>
            <a:pPr lvl="1"/>
            <a:r>
              <a:rPr lang="en-US" dirty="0" smtClean="0"/>
              <a:t>Examples:  sodium/potassium pumps in our neurons are what carry electrical impulses in our bodies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2142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Vesicles = Endo and Exocytosis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72000"/>
          </a:xfrm>
        </p:spPr>
        <p:txBody>
          <a:bodyPr/>
          <a:lstStyle/>
          <a:p>
            <a:r>
              <a:rPr lang="en-US" dirty="0" smtClean="0"/>
              <a:t>Vesicle – a small package made out of the same lipid bilayer material of the cell membrane</a:t>
            </a:r>
          </a:p>
          <a:p>
            <a:r>
              <a:rPr lang="en-US" dirty="0" smtClean="0"/>
              <a:t>Require energy to form!</a:t>
            </a:r>
          </a:p>
          <a:p>
            <a:r>
              <a:rPr lang="en-US" dirty="0" smtClean="0"/>
              <a:t>Endocytosis = moving substances into the cell</a:t>
            </a:r>
          </a:p>
          <a:p>
            <a:r>
              <a:rPr lang="en-US" dirty="0" smtClean="0"/>
              <a:t>Exocytosis = moving substances out of the cell</a:t>
            </a:r>
          </a:p>
          <a:p>
            <a:endParaRPr lang="en-US" dirty="0"/>
          </a:p>
        </p:txBody>
      </p:sp>
      <p:pic>
        <p:nvPicPr>
          <p:cNvPr id="1026" name="Picture 2" descr="http://www.kscience.co.uk/as/module1/pictures/endoexo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499687"/>
            <a:ext cx="3429000" cy="2358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35369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library.thinkquest.org/C004535/media/exocytosi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930"/>
            <a:ext cx="8747878" cy="6864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087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the Cell Membrane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Phospholipid Bilayer </a:t>
            </a:r>
          </a:p>
          <a:p>
            <a:pPr lvl="1"/>
            <a:r>
              <a:rPr lang="en-US" dirty="0" smtClean="0"/>
              <a:t>Phospholipids arranged in a bilayer with polar, hydrophilic heads facing outwards and nonpolar tails fatty acid tails facing each other.</a:t>
            </a:r>
          </a:p>
          <a:p>
            <a:pPr lvl="1"/>
            <a:r>
              <a:rPr lang="en-US" dirty="0" smtClean="0"/>
              <a:t>Hydrophobic layer acts as a barrier keeping everything out but the smallest molecules like oxygen and carbon dioxide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the Cell Membrane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Integral Proteins</a:t>
            </a:r>
          </a:p>
          <a:p>
            <a:pPr lvl="1"/>
            <a:r>
              <a:rPr lang="en-US" dirty="0" smtClean="0"/>
              <a:t>Usually span from one side of the phospholipid bilayer to the other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Typically are involved with transporting substances across the membrane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the Cell Membrane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Peripheral Proteins</a:t>
            </a:r>
          </a:p>
          <a:p>
            <a:pPr lvl="1"/>
            <a:r>
              <a:rPr lang="en-US" dirty="0" smtClean="0"/>
              <a:t>Sit on the surface of the cell membrane</a:t>
            </a:r>
          </a:p>
          <a:p>
            <a:pPr lvl="1"/>
            <a:r>
              <a:rPr lang="en-US" dirty="0" smtClean="0"/>
              <a:t>Can move around very quickly when necessary</a:t>
            </a:r>
          </a:p>
          <a:p>
            <a:pPr lvl="2"/>
            <a:r>
              <a:rPr lang="en-US" dirty="0" smtClean="0"/>
              <a:t>Remain on only once side of the cell membrane or the other</a:t>
            </a:r>
          </a:p>
          <a:p>
            <a:pPr lvl="1"/>
            <a:r>
              <a:rPr lang="en-US" dirty="0" smtClean="0"/>
              <a:t>May also be enzymes that catalyze reactions in the cytoplasm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the Cell Membrane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Glycoproteins </a:t>
            </a:r>
          </a:p>
          <a:p>
            <a:pPr lvl="1"/>
            <a:r>
              <a:rPr lang="en-US" dirty="0" smtClean="0"/>
              <a:t>Involved in cell recognition</a:t>
            </a:r>
          </a:p>
          <a:p>
            <a:pPr lvl="1"/>
            <a:r>
              <a:rPr lang="en-US" dirty="0" smtClean="0"/>
              <a:t>Part of the immune system’s recognition system</a:t>
            </a:r>
          </a:p>
          <a:p>
            <a:pPr lvl="1"/>
            <a:r>
              <a:rPr lang="en-US" dirty="0" smtClean="0"/>
              <a:t>Act as receptors in cell signaling</a:t>
            </a:r>
          </a:p>
          <a:p>
            <a:endParaRPr lang="en-US" dirty="0" smtClean="0"/>
          </a:p>
          <a:p>
            <a:r>
              <a:rPr lang="en-US" dirty="0" smtClean="0"/>
              <a:t>Cholesterol</a:t>
            </a:r>
          </a:p>
          <a:p>
            <a:pPr lvl="1"/>
            <a:r>
              <a:rPr lang="en-US" dirty="0" smtClean="0"/>
              <a:t>Binds together lipid in the plasma in the plasma membrane reducing its fluidity and </a:t>
            </a:r>
            <a:r>
              <a:rPr lang="en-US" b="1" u="sng" dirty="0" smtClean="0"/>
              <a:t>giving structural support</a:t>
            </a:r>
            <a:endParaRPr lang="en-US" b="1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Protein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Hormone binding sites </a:t>
            </a:r>
          </a:p>
          <a:p>
            <a:r>
              <a:rPr lang="en-US" dirty="0" smtClean="0"/>
              <a:t>Immobilized enzymes – active sites located on the outside of the cell membrane</a:t>
            </a:r>
          </a:p>
          <a:p>
            <a:r>
              <a:rPr lang="en-US" dirty="0" smtClean="0"/>
              <a:t>Cell adhesion – allows cells to form tight junctions and pack closely together in some types of tissue</a:t>
            </a:r>
          </a:p>
          <a:p>
            <a:r>
              <a:rPr lang="en-US" dirty="0" smtClean="0"/>
              <a:t>Cell to cell communication </a:t>
            </a:r>
          </a:p>
          <a:p>
            <a:pPr marL="6400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471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Cell Membrane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905000"/>
            <a:ext cx="8791904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Draw It!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752599"/>
            <a:ext cx="8110537" cy="4987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Phospholipid Breakdown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4114800" cy="4572000"/>
          </a:xfrm>
        </p:spPr>
        <p:txBody>
          <a:bodyPr/>
          <a:lstStyle/>
          <a:p>
            <a:r>
              <a:rPr lang="en-US" dirty="0" smtClean="0"/>
              <a:t>Hydrophilic </a:t>
            </a:r>
            <a:r>
              <a:rPr lang="en-US" dirty="0" smtClean="0"/>
              <a:t>( Polar) Heads  </a:t>
            </a:r>
            <a:endParaRPr lang="en-US" dirty="0" smtClean="0"/>
          </a:p>
          <a:p>
            <a:pPr lvl="1"/>
            <a:r>
              <a:rPr lang="en-US" dirty="0" err="1" smtClean="0"/>
              <a:t>Philic</a:t>
            </a:r>
            <a:r>
              <a:rPr lang="en-US" dirty="0" smtClean="0"/>
              <a:t> = water lover</a:t>
            </a:r>
          </a:p>
          <a:p>
            <a:r>
              <a:rPr lang="en-US" dirty="0" smtClean="0"/>
              <a:t>Hydrophobic (Nonpolar)  </a:t>
            </a:r>
            <a:r>
              <a:rPr lang="en-US" dirty="0" smtClean="0"/>
              <a:t>Tails</a:t>
            </a:r>
          </a:p>
          <a:p>
            <a:pPr lvl="1"/>
            <a:r>
              <a:rPr lang="en-US" dirty="0" smtClean="0"/>
              <a:t>Phobic = water hater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828800"/>
            <a:ext cx="3971925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151</TotalTime>
  <Words>606</Words>
  <Application>Microsoft Office PowerPoint</Application>
  <PresentationFormat>On-screen Show (4:3)</PresentationFormat>
  <Paragraphs>85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Verve</vt:lpstr>
      <vt:lpstr>Membranes</vt:lpstr>
      <vt:lpstr>Parts of the Cell Membrane</vt:lpstr>
      <vt:lpstr>Parts of the Cell Membrane</vt:lpstr>
      <vt:lpstr>Parts of the Cell Membrane</vt:lpstr>
      <vt:lpstr>Parts of the Cell Membrane</vt:lpstr>
      <vt:lpstr>Other Protein Functions</vt:lpstr>
      <vt:lpstr>The Cell Membrane</vt:lpstr>
      <vt:lpstr>Let’s Draw It!</vt:lpstr>
      <vt:lpstr>Phospholipid Breakdown</vt:lpstr>
      <vt:lpstr>Functions of Membrane Proteins</vt:lpstr>
      <vt:lpstr>Functions of Membrane Proteins</vt:lpstr>
      <vt:lpstr>Functions of Membrane Proteins</vt:lpstr>
      <vt:lpstr>Transportation!</vt:lpstr>
      <vt:lpstr>Passive Transport</vt:lpstr>
      <vt:lpstr>Passive Transport - Osmosis</vt:lpstr>
      <vt:lpstr>Active Transport – ATP Pumps</vt:lpstr>
      <vt:lpstr>Vesicles = Endo and Exocytosis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Membranes</dc:title>
  <dc:creator>Melinda</dc:creator>
  <cp:lastModifiedBy>Ragsdale, Melinda</cp:lastModifiedBy>
  <cp:revision>11</cp:revision>
  <dcterms:created xsi:type="dcterms:W3CDTF">2011-08-28T17:45:52Z</dcterms:created>
  <dcterms:modified xsi:type="dcterms:W3CDTF">2013-09-12T14:57:44Z</dcterms:modified>
</cp:coreProperties>
</file>